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0" r:id="rId4"/>
    <p:sldId id="262" r:id="rId5"/>
    <p:sldId id="288" r:id="rId6"/>
    <p:sldId id="289" r:id="rId7"/>
    <p:sldId id="294" r:id="rId8"/>
    <p:sldId id="290" r:id="rId9"/>
    <p:sldId id="292" r:id="rId10"/>
    <p:sldId id="291" r:id="rId11"/>
    <p:sldId id="293" r:id="rId12"/>
    <p:sldId id="287" r:id="rId13"/>
    <p:sldId id="285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성선미" initials="성" lastIdx="2" clrIdx="0">
    <p:extLst>
      <p:ext uri="{19B8F6BF-5375-455C-9EA6-DF929625EA0E}">
        <p15:presenceInfo xmlns:p15="http://schemas.microsoft.com/office/powerpoint/2012/main" userId="성선미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C0B9"/>
    <a:srgbClr val="BFBFBF"/>
    <a:srgbClr val="FF66FF"/>
    <a:srgbClr val="293B39"/>
    <a:srgbClr val="182A1F"/>
    <a:srgbClr val="666699"/>
    <a:srgbClr val="2D3737"/>
    <a:srgbClr val="283C2F"/>
    <a:srgbClr val="1D251F"/>
    <a:srgbClr val="5B71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67" autoAdjust="0"/>
    <p:restoredTop sz="96353" autoAdjust="0"/>
  </p:normalViewPr>
  <p:slideViewPr>
    <p:cSldViewPr>
      <p:cViewPr>
        <p:scale>
          <a:sx n="100" d="100"/>
          <a:sy n="100" d="100"/>
        </p:scale>
        <p:origin x="2016" y="3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E2B26F-C162-4387-B686-245F254E5E69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EC09AE-6D51-4290-8AF3-F66483B464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523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32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0303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다렉으로도</a:t>
            </a:r>
            <a:r>
              <a:rPr lang="ko-KR" altLang="en-US" dirty="0"/>
              <a:t> 엔진 못지않게 멋진 게임을 만들 수 있다는 것을 보여주고 싶습니다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424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소프트 </a:t>
            </a:r>
            <a:r>
              <a:rPr lang="ko-KR" altLang="en-US" dirty="0" err="1"/>
              <a:t>파티클</a:t>
            </a:r>
            <a:r>
              <a:rPr lang="en-US" altLang="ko-KR" dirty="0"/>
              <a:t>(</a:t>
            </a:r>
            <a:r>
              <a:rPr lang="ko-KR" altLang="en-US" dirty="0" err="1"/>
              <a:t>파티클이</a:t>
            </a:r>
            <a:r>
              <a:rPr lang="ko-KR" altLang="en-US" dirty="0"/>
              <a:t> 객체와 교차하는 부분을 </a:t>
            </a:r>
            <a:r>
              <a:rPr lang="ko-KR" altLang="en-US" dirty="0" err="1"/>
              <a:t>페이드</a:t>
            </a:r>
            <a:r>
              <a:rPr lang="ko-KR" altLang="en-US" dirty="0"/>
              <a:t> 아웃한다</a:t>
            </a:r>
            <a:r>
              <a:rPr lang="en-US" altLang="ko-KR" baseline="0" dirty="0"/>
              <a:t>.</a:t>
            </a:r>
            <a:r>
              <a:rPr lang="en-US" altLang="ko-KR" dirty="0"/>
              <a:t>)</a:t>
            </a:r>
            <a:r>
              <a:rPr lang="en-US" altLang="ko-KR" baseline="0" dirty="0"/>
              <a:t>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575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소프트 </a:t>
            </a:r>
            <a:r>
              <a:rPr lang="ko-KR" altLang="en-US" dirty="0" err="1"/>
              <a:t>파티클</a:t>
            </a:r>
            <a:r>
              <a:rPr lang="en-US" altLang="ko-KR" dirty="0"/>
              <a:t>(</a:t>
            </a:r>
            <a:r>
              <a:rPr lang="ko-KR" altLang="en-US" dirty="0" err="1"/>
              <a:t>파티클이</a:t>
            </a:r>
            <a:r>
              <a:rPr lang="ko-KR" altLang="en-US" dirty="0"/>
              <a:t> 객체와 교차하는 부분을 </a:t>
            </a:r>
            <a:r>
              <a:rPr lang="ko-KR" altLang="en-US" dirty="0" err="1"/>
              <a:t>페이드</a:t>
            </a:r>
            <a:r>
              <a:rPr lang="ko-KR" altLang="en-US" dirty="0"/>
              <a:t> 아웃한다</a:t>
            </a:r>
            <a:r>
              <a:rPr lang="en-US" altLang="ko-KR" baseline="0" dirty="0"/>
              <a:t>.</a:t>
            </a:r>
            <a:r>
              <a:rPr lang="en-US" altLang="ko-KR" dirty="0"/>
              <a:t>)</a:t>
            </a:r>
            <a:r>
              <a:rPr lang="en-US" altLang="ko-KR" baseline="0" dirty="0"/>
              <a:t>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441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소프트 </a:t>
            </a:r>
            <a:r>
              <a:rPr lang="ko-KR" altLang="en-US" dirty="0" err="1"/>
              <a:t>파티클</a:t>
            </a:r>
            <a:r>
              <a:rPr lang="en-US" altLang="ko-KR" dirty="0"/>
              <a:t>(</a:t>
            </a:r>
            <a:r>
              <a:rPr lang="ko-KR" altLang="en-US" dirty="0" err="1"/>
              <a:t>파티클이</a:t>
            </a:r>
            <a:r>
              <a:rPr lang="ko-KR" altLang="en-US" dirty="0"/>
              <a:t> 객체와 교차하는 부분을 </a:t>
            </a:r>
            <a:r>
              <a:rPr lang="ko-KR" altLang="en-US" dirty="0" err="1"/>
              <a:t>페이드</a:t>
            </a:r>
            <a:r>
              <a:rPr lang="ko-KR" altLang="en-US" dirty="0"/>
              <a:t> 아웃한다</a:t>
            </a:r>
            <a:r>
              <a:rPr lang="en-US" altLang="ko-KR" baseline="0" dirty="0"/>
              <a:t>.</a:t>
            </a:r>
            <a:r>
              <a:rPr lang="en-US" altLang="ko-KR" dirty="0"/>
              <a:t>)</a:t>
            </a:r>
            <a:r>
              <a:rPr lang="en-US" altLang="ko-KR" baseline="0" dirty="0"/>
              <a:t>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615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소프트 </a:t>
            </a:r>
            <a:r>
              <a:rPr lang="ko-KR" altLang="en-US" dirty="0" err="1"/>
              <a:t>파티클</a:t>
            </a:r>
            <a:r>
              <a:rPr lang="en-US" altLang="ko-KR" dirty="0"/>
              <a:t>(</a:t>
            </a:r>
            <a:r>
              <a:rPr lang="ko-KR" altLang="en-US" dirty="0" err="1"/>
              <a:t>파티클이</a:t>
            </a:r>
            <a:r>
              <a:rPr lang="ko-KR" altLang="en-US" dirty="0"/>
              <a:t> 객체와 교차하는 부분을 </a:t>
            </a:r>
            <a:r>
              <a:rPr lang="ko-KR" altLang="en-US" dirty="0" err="1"/>
              <a:t>페이드</a:t>
            </a:r>
            <a:r>
              <a:rPr lang="ko-KR" altLang="en-US" dirty="0"/>
              <a:t> 아웃한다</a:t>
            </a:r>
            <a:r>
              <a:rPr lang="en-US" altLang="ko-KR" baseline="0" dirty="0"/>
              <a:t>.</a:t>
            </a:r>
            <a:r>
              <a:rPr lang="en-US" altLang="ko-KR" dirty="0"/>
              <a:t>)</a:t>
            </a:r>
            <a:r>
              <a:rPr lang="en-US" altLang="ko-KR" baseline="0" dirty="0"/>
              <a:t>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879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소프트 </a:t>
            </a:r>
            <a:r>
              <a:rPr lang="ko-KR" altLang="en-US" dirty="0" err="1"/>
              <a:t>파티클</a:t>
            </a:r>
            <a:r>
              <a:rPr lang="en-US" altLang="ko-KR" dirty="0"/>
              <a:t>(</a:t>
            </a:r>
            <a:r>
              <a:rPr lang="ko-KR" altLang="en-US" dirty="0" err="1"/>
              <a:t>파티클이</a:t>
            </a:r>
            <a:r>
              <a:rPr lang="ko-KR" altLang="en-US" dirty="0"/>
              <a:t> 객체와 교차하는 부분을 </a:t>
            </a:r>
            <a:r>
              <a:rPr lang="ko-KR" altLang="en-US" dirty="0" err="1"/>
              <a:t>페이드</a:t>
            </a:r>
            <a:r>
              <a:rPr lang="ko-KR" altLang="en-US" dirty="0"/>
              <a:t> 아웃한다</a:t>
            </a:r>
            <a:r>
              <a:rPr lang="en-US" altLang="ko-KR" baseline="0" dirty="0"/>
              <a:t>.</a:t>
            </a:r>
            <a:r>
              <a:rPr lang="en-US" altLang="ko-KR" dirty="0"/>
              <a:t>)</a:t>
            </a:r>
            <a:r>
              <a:rPr lang="en-US" altLang="ko-KR" baseline="0" dirty="0"/>
              <a:t>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9155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소프트 </a:t>
            </a:r>
            <a:r>
              <a:rPr lang="ko-KR" altLang="en-US" dirty="0" err="1"/>
              <a:t>파티클</a:t>
            </a:r>
            <a:r>
              <a:rPr lang="en-US" altLang="ko-KR" dirty="0"/>
              <a:t>(</a:t>
            </a:r>
            <a:r>
              <a:rPr lang="ko-KR" altLang="en-US" dirty="0" err="1"/>
              <a:t>파티클이</a:t>
            </a:r>
            <a:r>
              <a:rPr lang="ko-KR" altLang="en-US" dirty="0"/>
              <a:t> 객체와 교차하는 부분을 </a:t>
            </a:r>
            <a:r>
              <a:rPr lang="ko-KR" altLang="en-US" dirty="0" err="1"/>
              <a:t>페이드</a:t>
            </a:r>
            <a:r>
              <a:rPr lang="ko-KR" altLang="en-US" dirty="0"/>
              <a:t> 아웃한다</a:t>
            </a:r>
            <a:r>
              <a:rPr lang="en-US" altLang="ko-KR" baseline="0" dirty="0"/>
              <a:t>.</a:t>
            </a:r>
            <a:r>
              <a:rPr lang="en-US" altLang="ko-KR" dirty="0"/>
              <a:t>)</a:t>
            </a:r>
            <a:r>
              <a:rPr lang="en-US" altLang="ko-KR" baseline="0" dirty="0"/>
              <a:t>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708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소프트 </a:t>
            </a:r>
            <a:r>
              <a:rPr lang="ko-KR" altLang="en-US" dirty="0" err="1"/>
              <a:t>파티클</a:t>
            </a:r>
            <a:r>
              <a:rPr lang="en-US" altLang="ko-KR" dirty="0"/>
              <a:t>(</a:t>
            </a:r>
            <a:r>
              <a:rPr lang="ko-KR" altLang="en-US" dirty="0" err="1"/>
              <a:t>파티클이</a:t>
            </a:r>
            <a:r>
              <a:rPr lang="ko-KR" altLang="en-US" dirty="0"/>
              <a:t> 객체와 교차하는 부분을 </a:t>
            </a:r>
            <a:r>
              <a:rPr lang="ko-KR" altLang="en-US" dirty="0" err="1"/>
              <a:t>페이드</a:t>
            </a:r>
            <a:r>
              <a:rPr lang="ko-KR" altLang="en-US" dirty="0"/>
              <a:t> 아웃한다</a:t>
            </a:r>
            <a:r>
              <a:rPr lang="en-US" altLang="ko-KR" baseline="0" dirty="0"/>
              <a:t>.</a:t>
            </a:r>
            <a:r>
              <a:rPr lang="en-US" altLang="ko-KR" dirty="0"/>
              <a:t>)</a:t>
            </a:r>
            <a:r>
              <a:rPr lang="en-US" altLang="ko-KR" baseline="0" dirty="0"/>
              <a:t>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C09AE-6D51-4290-8AF3-F66483B464C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529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64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654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01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6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74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59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297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18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02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395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78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2020-05-06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29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782062" y="1625605"/>
            <a:ext cx="357987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400" b="1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CORRUPT LAP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357645" y="5168048"/>
            <a:ext cx="2733211" cy="1285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95000"/>
                  </a:schemeClr>
                </a:solidFill>
                <a:ea typeface="양재본목각체M" panose="02020603020101020101" pitchFamily="18" charset="-127"/>
              </a:rPr>
              <a:t>2016180047 </a:t>
            </a:r>
            <a:r>
              <a:rPr lang="ko-KR" altLang="en-US" b="1">
                <a:solidFill>
                  <a:schemeClr val="bg1">
                    <a:lumMod val="95000"/>
                  </a:schemeClr>
                </a:solidFill>
                <a:latin typeface="+mj-ea"/>
              </a:rPr>
              <a:t>권 다현</a:t>
            </a:r>
            <a:r>
              <a:rPr lang="ko-KR" altLang="en-US" b="1">
                <a:solidFill>
                  <a:schemeClr val="bg1">
                    <a:lumMod val="95000"/>
                  </a:schemeClr>
                </a:solidFill>
                <a:ea typeface="양재본목각체M" panose="02020603020101020101" pitchFamily="18" charset="-127"/>
              </a:rPr>
              <a:t>     </a:t>
            </a:r>
            <a:endParaRPr lang="en-US" altLang="ko-KR" b="1">
              <a:solidFill>
                <a:schemeClr val="bg1">
                  <a:lumMod val="95000"/>
                </a:schemeClr>
              </a:solidFill>
              <a:latin typeface="+mj-lt"/>
              <a:ea typeface="양재본목각체M" panose="0202060302010102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95000"/>
                  </a:schemeClr>
                </a:solidFill>
                <a:latin typeface="+mj-lt"/>
                <a:ea typeface="양재본목각체M" panose="02020603020101020101" pitchFamily="18" charset="-127"/>
              </a:rPr>
              <a:t>2016180053 </a:t>
            </a:r>
            <a:r>
              <a:rPr lang="ko-KR" altLang="en-US" b="1">
                <a:solidFill>
                  <a:schemeClr val="bg1">
                    <a:lumMod val="95000"/>
                  </a:schemeClr>
                </a:solidFill>
                <a:latin typeface="+mn-ea"/>
              </a:rPr>
              <a:t>성 선미         </a:t>
            </a:r>
            <a:endParaRPr lang="en-US" altLang="ko-KR" b="1">
              <a:solidFill>
                <a:schemeClr val="bg1">
                  <a:lumMod val="95000"/>
                </a:schemeClr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95000"/>
                  </a:schemeClr>
                </a:solidFill>
                <a:latin typeface="+mj-lt"/>
                <a:ea typeface="양재본목각체M" panose="02020603020101020101" pitchFamily="18" charset="-127"/>
              </a:rPr>
              <a:t>2015184013 </a:t>
            </a:r>
            <a:r>
              <a:rPr lang="ko-KR" altLang="en-US" b="1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서 채원</a:t>
            </a:r>
            <a:endParaRPr lang="en-US" altLang="ko-KR" b="1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1835696" y="2348880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6474013" y="2348880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7599429" y="5168048"/>
            <a:ext cx="2157147" cy="1285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>
                <a:solidFill>
                  <a:schemeClr val="bg1">
                    <a:lumMod val="95000"/>
                  </a:schemeClr>
                </a:solidFill>
                <a:latin typeface="+mn-ea"/>
              </a:rPr>
              <a:t>그래픽</a:t>
            </a:r>
            <a:endParaRPr lang="en-US" altLang="ko-KR" b="1">
              <a:solidFill>
                <a:schemeClr val="bg1">
                  <a:lumMod val="9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b="1">
                <a:solidFill>
                  <a:schemeClr val="bg1">
                    <a:lumMod val="95000"/>
                  </a:schemeClr>
                </a:solidFill>
                <a:latin typeface="+mn-ea"/>
              </a:rPr>
              <a:t>클라이언트</a:t>
            </a:r>
            <a:endParaRPr lang="en-US" altLang="ko-KR" b="1">
              <a:solidFill>
                <a:schemeClr val="bg1">
                  <a:lumMod val="9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b="1">
                <a:solidFill>
                  <a:schemeClr val="bg1">
                    <a:lumMod val="95000"/>
                  </a:schemeClr>
                </a:solidFill>
                <a:latin typeface="+mn-ea"/>
              </a:rPr>
              <a:t>클라이언트</a:t>
            </a:r>
            <a:endParaRPr lang="en-US" altLang="ko-KR" sz="1600" b="1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3422FA-C2FF-4549-AFA5-E51BE4F392F1}"/>
              </a:ext>
            </a:extLst>
          </p:cNvPr>
          <p:cNvSpPr txBox="1"/>
          <p:nvPr/>
        </p:nvSpPr>
        <p:spPr>
          <a:xfrm>
            <a:off x="3563888" y="3429000"/>
            <a:ext cx="2337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solidFill>
                  <a:schemeClr val="bg1"/>
                </a:solidFill>
              </a:rPr>
              <a:t>중 간 발 표</a:t>
            </a:r>
          </a:p>
        </p:txBody>
      </p:sp>
    </p:spTree>
    <p:extLst>
      <p:ext uri="{BB962C8B-B14F-4D97-AF65-F5344CB8AC3E}">
        <p14:creationId xmlns:p14="http://schemas.microsoft.com/office/powerpoint/2010/main" val="3114945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8B209CA-16EA-47DA-91E0-7A1FBFA99DC9}"/>
              </a:ext>
            </a:extLst>
          </p:cNvPr>
          <p:cNvSpPr/>
          <p:nvPr/>
        </p:nvSpPr>
        <p:spPr>
          <a:xfrm>
            <a:off x="251520" y="17920"/>
            <a:ext cx="7704856" cy="831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>
                <a:solidFill>
                  <a:prstClr val="white">
                    <a:lumMod val="95000"/>
                  </a:prst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문제점 및 보완책</a:t>
            </a:r>
            <a:endParaRPr lang="en-US" altLang="ko-KR" sz="3600" dirty="0">
              <a:solidFill>
                <a:prstClr val="white">
                  <a:lumMod val="95000"/>
                </a:prst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6ADF1B9B-E068-4C66-8B70-6040911002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099574"/>
              </p:ext>
            </p:extLst>
          </p:nvPr>
        </p:nvGraphicFramePr>
        <p:xfrm>
          <a:off x="467544" y="1124744"/>
          <a:ext cx="8208912" cy="500950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4104456">
                  <a:extLst>
                    <a:ext uri="{9D8B030D-6E8A-4147-A177-3AD203B41FA5}">
                      <a16:colId xmlns:a16="http://schemas.microsoft.com/office/drawing/2014/main" val="151239546"/>
                    </a:ext>
                  </a:extLst>
                </a:gridCol>
                <a:gridCol w="4104456">
                  <a:extLst>
                    <a:ext uri="{9D8B030D-6E8A-4147-A177-3AD203B41FA5}">
                      <a16:colId xmlns:a16="http://schemas.microsoft.com/office/drawing/2014/main" val="2157387867"/>
                    </a:ext>
                  </a:extLst>
                </a:gridCol>
              </a:tblGrid>
              <a:tr h="79914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000"/>
                        <a:t>문제점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000"/>
                        <a:t>보완책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093473"/>
                  </a:ext>
                </a:extLst>
              </a:tr>
              <a:tr h="79914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/>
                        <a:t>오브젝트 </a:t>
                      </a:r>
                      <a:r>
                        <a:rPr lang="ko-KR" altLang="en-US" sz="1800" dirty="0" err="1"/>
                        <a:t>렌더</a:t>
                      </a:r>
                      <a:r>
                        <a:rPr lang="ko-KR" altLang="en-US" sz="1800" dirty="0"/>
                        <a:t> 최적화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/>
                        <a:t>지도교수님에게 조언 받는다</a:t>
                      </a:r>
                      <a:r>
                        <a:rPr lang="en-US" altLang="ko-KR" sz="1800"/>
                        <a:t>.</a:t>
                      </a:r>
                      <a:endParaRPr lang="ko-KR" altLang="en-US" sz="1800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553134"/>
                  </a:ext>
                </a:extLst>
              </a:tr>
              <a:tr h="79914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/>
                        <a:t>시간 변화에 따른 태양 위치 변화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21223337"/>
                  </a:ext>
                </a:extLst>
              </a:tr>
              <a:tr h="8330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800"/>
                        <a:t>Command List</a:t>
                      </a:r>
                      <a:r>
                        <a:rPr lang="ko-KR" altLang="en-US" sz="1800"/>
                        <a:t> 활용</a:t>
                      </a:r>
                      <a:endParaRPr lang="en-US" altLang="ko-KR" sz="180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800"/>
                        <a:t>(</a:t>
                      </a:r>
                      <a:r>
                        <a:rPr lang="ko-KR" altLang="en-US" sz="1800"/>
                        <a:t>하나만 사용중</a:t>
                      </a:r>
                      <a:r>
                        <a:rPr lang="en-US" altLang="ko-KR" sz="1800"/>
                        <a:t>)</a:t>
                      </a:r>
                      <a:endParaRPr lang="ko-KR" altLang="en-US" sz="1800"/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4123035"/>
                  </a:ext>
                </a:extLst>
              </a:tr>
              <a:tr h="8893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/>
                        <a:t>Point</a:t>
                      </a:r>
                      <a:r>
                        <a:rPr lang="ko-KR" altLang="en-US" sz="1800"/>
                        <a:t>와 </a:t>
                      </a:r>
                      <a:r>
                        <a:rPr lang="en-US" altLang="ko-KR" sz="1800"/>
                        <a:t>Spot </a:t>
                      </a:r>
                      <a:r>
                        <a:rPr lang="ko-KR" altLang="en-US" sz="1800"/>
                        <a:t>조명 정확도</a:t>
                      </a:r>
                      <a:endParaRPr lang="en-US" altLang="ko-KR" sz="1800"/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800"/>
                        <a:t>Depth</a:t>
                      </a:r>
                      <a:r>
                        <a:rPr lang="ko-KR" altLang="en-US" sz="1800"/>
                        <a:t> </a:t>
                      </a:r>
                      <a:r>
                        <a:rPr lang="en-US" altLang="ko-KR" sz="1800"/>
                        <a:t>Render Target</a:t>
                      </a:r>
                      <a:r>
                        <a:rPr lang="ko-KR" altLang="en-US" sz="1800"/>
                        <a:t>에 정확한</a:t>
                      </a:r>
                      <a:endParaRPr lang="en-US" altLang="ko-KR" sz="180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/>
                        <a:t> 포지션 정보를 넘기도록 개선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8818930"/>
                  </a:ext>
                </a:extLst>
              </a:tr>
              <a:tr h="8330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/>
                        <a:t>멀티쓰레드 프로그래밍의 부재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/>
                        <a:t>디버깅 </a:t>
                      </a:r>
                      <a:r>
                        <a:rPr lang="ko-KR" altLang="en-US" sz="1800" dirty="0" err="1"/>
                        <a:t>기간때</a:t>
                      </a:r>
                      <a:r>
                        <a:rPr lang="ko-KR" altLang="en-US" sz="1800" dirty="0"/>
                        <a:t> 여유가 </a:t>
                      </a:r>
                      <a:r>
                        <a:rPr lang="ko-KR" altLang="en-US" sz="1800"/>
                        <a:t>있다면 </a:t>
                      </a:r>
                      <a:endParaRPr lang="en-US" altLang="ko-KR" sz="180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/>
                        <a:t>멀티쓰레드 </a:t>
                      </a:r>
                      <a:r>
                        <a:rPr lang="ko-KR" altLang="en-US" sz="1800" dirty="0"/>
                        <a:t>학습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804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9510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8B209CA-16EA-47DA-91E0-7A1FBFA99DC9}"/>
              </a:ext>
            </a:extLst>
          </p:cNvPr>
          <p:cNvSpPr/>
          <p:nvPr/>
        </p:nvSpPr>
        <p:spPr>
          <a:xfrm>
            <a:off x="251520" y="17920"/>
            <a:ext cx="7704856" cy="831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>
                <a:solidFill>
                  <a:prstClr val="white">
                    <a:lumMod val="95000"/>
                  </a:prst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향후 개발 계획</a:t>
            </a:r>
            <a:endParaRPr lang="en-US" altLang="ko-KR" sz="3600" dirty="0">
              <a:solidFill>
                <a:prstClr val="white">
                  <a:lumMod val="95000"/>
                </a:prst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7B59D27-06C4-4A1A-8546-1D26B97C30A0}"/>
              </a:ext>
            </a:extLst>
          </p:cNvPr>
          <p:cNvSpPr/>
          <p:nvPr/>
        </p:nvSpPr>
        <p:spPr>
          <a:xfrm>
            <a:off x="431540" y="1124744"/>
            <a:ext cx="828092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b="1">
                <a:solidFill>
                  <a:schemeClr val="bg1"/>
                </a:solidFill>
              </a:rPr>
              <a:t>Stage </a:t>
            </a:r>
            <a:r>
              <a:rPr lang="ko-KR" altLang="en-US" sz="2400" b="1">
                <a:solidFill>
                  <a:schemeClr val="bg1"/>
                </a:solidFill>
              </a:rPr>
              <a:t>추가</a:t>
            </a:r>
            <a:endParaRPr lang="en-US" altLang="ko-KR" sz="2400" b="1">
              <a:solidFill>
                <a:schemeClr val="bg1"/>
              </a:solidFill>
            </a:endParaRPr>
          </a:p>
          <a:p>
            <a:r>
              <a:rPr lang="en-US" altLang="ko-KR" sz="2400">
                <a:solidFill>
                  <a:schemeClr val="bg1"/>
                </a:solidFill>
              </a:rPr>
              <a:t>	- </a:t>
            </a:r>
            <a:r>
              <a:rPr lang="ko-KR" altLang="en-US" sz="2400">
                <a:solidFill>
                  <a:schemeClr val="bg1"/>
                </a:solidFill>
              </a:rPr>
              <a:t>몬스터</a:t>
            </a:r>
            <a:r>
              <a:rPr lang="en-US" altLang="ko-KR" sz="2400">
                <a:solidFill>
                  <a:schemeClr val="bg1"/>
                </a:solidFill>
              </a:rPr>
              <a:t>, </a:t>
            </a:r>
            <a:r>
              <a:rPr lang="ko-KR" altLang="en-US" sz="2400">
                <a:solidFill>
                  <a:schemeClr val="bg1"/>
                </a:solidFill>
              </a:rPr>
              <a:t>터레인</a:t>
            </a:r>
            <a:r>
              <a:rPr lang="en-US" altLang="ko-KR" sz="2400">
                <a:solidFill>
                  <a:schemeClr val="bg1"/>
                </a:solidFill>
              </a:rPr>
              <a:t>, </a:t>
            </a:r>
            <a:r>
              <a:rPr lang="ko-KR" altLang="en-US" sz="2400">
                <a:solidFill>
                  <a:schemeClr val="bg1"/>
                </a:solidFill>
              </a:rPr>
              <a:t>오브젝트 추가</a:t>
            </a:r>
            <a:endParaRPr lang="en-US" altLang="ko-KR" sz="2400">
              <a:solidFill>
                <a:schemeClr val="bg1"/>
              </a:solidFill>
            </a:endParaRPr>
          </a:p>
          <a:p>
            <a:r>
              <a:rPr lang="en-US" altLang="ko-KR" sz="2400">
                <a:solidFill>
                  <a:schemeClr val="bg1"/>
                </a:solidFill>
              </a:rPr>
              <a:t>	-</a:t>
            </a:r>
            <a:r>
              <a:rPr lang="ko-KR" altLang="en-US" sz="2400">
                <a:solidFill>
                  <a:schemeClr val="bg1"/>
                </a:solidFill>
              </a:rPr>
              <a:t> 보스 스테이지 추가</a:t>
            </a:r>
            <a:endParaRPr lang="en-US" altLang="ko-KR" sz="2400" b="1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b="1">
                <a:solidFill>
                  <a:srgbClr val="FFFF00"/>
                </a:solidFill>
              </a:rPr>
              <a:t>Compute</a:t>
            </a:r>
            <a:r>
              <a:rPr lang="ko-KR" altLang="en-US" sz="2400" b="1">
                <a:solidFill>
                  <a:srgbClr val="FFFF00"/>
                </a:solidFill>
              </a:rPr>
              <a:t> </a:t>
            </a:r>
            <a:r>
              <a:rPr lang="en-US" altLang="ko-KR" sz="2400" b="1">
                <a:solidFill>
                  <a:srgbClr val="FFFF00"/>
                </a:solidFill>
              </a:rPr>
              <a:t>Shader</a:t>
            </a:r>
            <a:r>
              <a:rPr lang="ko-KR" altLang="en-US" sz="2400" b="1">
                <a:solidFill>
                  <a:srgbClr val="FFFF00"/>
                </a:solidFill>
              </a:rPr>
              <a:t>를 이용한 파티클 시스템</a:t>
            </a:r>
            <a:endParaRPr lang="en-US" altLang="ko-KR" sz="2400" b="1">
              <a:solidFill>
                <a:srgbClr val="FFFF00"/>
              </a:solidFill>
            </a:endParaRPr>
          </a:p>
          <a:p>
            <a:r>
              <a:rPr lang="en-US" altLang="ko-KR" sz="2400">
                <a:solidFill>
                  <a:schemeClr val="bg1"/>
                </a:solidFill>
              </a:rPr>
              <a:t>	- </a:t>
            </a:r>
            <a:r>
              <a:rPr lang="ko-KR" altLang="en-US" sz="2400">
                <a:solidFill>
                  <a:schemeClr val="bg1"/>
                </a:solidFill>
              </a:rPr>
              <a:t>타격</a:t>
            </a:r>
            <a:r>
              <a:rPr lang="en-US" altLang="ko-KR" sz="2400">
                <a:solidFill>
                  <a:schemeClr val="bg1"/>
                </a:solidFill>
              </a:rPr>
              <a:t>, </a:t>
            </a:r>
            <a:r>
              <a:rPr lang="ko-KR" altLang="en-US" sz="2400">
                <a:solidFill>
                  <a:schemeClr val="bg1"/>
                </a:solidFill>
              </a:rPr>
              <a:t>정화 이펙트</a:t>
            </a:r>
            <a:endParaRPr lang="en-US" altLang="ko-KR" sz="2400" b="1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b="1">
                <a:solidFill>
                  <a:schemeClr val="bg1"/>
                </a:solidFill>
              </a:rPr>
              <a:t>시간에 흐름에 따른 밤낮 변화</a:t>
            </a:r>
            <a:endParaRPr lang="en-US" altLang="ko-KR" sz="2400" b="1">
              <a:solidFill>
                <a:schemeClr val="bg1"/>
              </a:solidFill>
            </a:endParaRPr>
          </a:p>
          <a:p>
            <a:r>
              <a:rPr lang="en-US" altLang="ko-KR" sz="2400">
                <a:solidFill>
                  <a:schemeClr val="bg1"/>
                </a:solidFill>
              </a:rPr>
              <a:t>	- </a:t>
            </a:r>
            <a:r>
              <a:rPr lang="ko-KR" altLang="en-US" sz="2400">
                <a:solidFill>
                  <a:schemeClr val="bg1"/>
                </a:solidFill>
              </a:rPr>
              <a:t>조명과 그림자 변화</a:t>
            </a:r>
            <a:endParaRPr lang="en-US" altLang="ko-KR" sz="2400">
              <a:solidFill>
                <a:schemeClr val="bg1"/>
              </a:solidFill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b="1">
                <a:solidFill>
                  <a:schemeClr val="bg1"/>
                </a:solidFill>
                <a:latin typeface="+mn-ea"/>
              </a:rPr>
              <a:t>그래픽이 제작한 리소스 모두 반영</a:t>
            </a:r>
            <a:endParaRPr lang="en-US" altLang="ko-KR" sz="2400" b="1">
              <a:solidFill>
                <a:schemeClr val="bg1"/>
              </a:solidFill>
              <a:latin typeface="+mn-ea"/>
            </a:endParaRPr>
          </a:p>
          <a:p>
            <a:r>
              <a:rPr lang="en-US" altLang="ko-KR" sz="2400">
                <a:solidFill>
                  <a:schemeClr val="bg1"/>
                </a:solidFill>
              </a:rPr>
              <a:t>        -  </a:t>
            </a:r>
            <a:r>
              <a:rPr lang="ko-KR" altLang="en-US" sz="2400">
                <a:solidFill>
                  <a:schemeClr val="bg1"/>
                </a:solidFill>
              </a:rPr>
              <a:t>최적화 개선</a:t>
            </a:r>
            <a:endParaRPr lang="en-US" altLang="ko-KR" sz="2400">
              <a:solidFill>
                <a:schemeClr val="bg1"/>
              </a:solidFill>
            </a:endParaRPr>
          </a:p>
          <a:p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888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4C95CDB7-EB44-4101-A11F-1B61C266E3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631363"/>
              </p:ext>
            </p:extLst>
          </p:nvPr>
        </p:nvGraphicFramePr>
        <p:xfrm>
          <a:off x="107504" y="318532"/>
          <a:ext cx="8928992" cy="1958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568">
                  <a:extLst>
                    <a:ext uri="{9D8B030D-6E8A-4147-A177-3AD203B41FA5}">
                      <a16:colId xmlns:a16="http://schemas.microsoft.com/office/drawing/2014/main" val="3859895374"/>
                    </a:ext>
                  </a:extLst>
                </a:gridCol>
                <a:gridCol w="3701896">
                  <a:extLst>
                    <a:ext uri="{9D8B030D-6E8A-4147-A177-3AD203B41FA5}">
                      <a16:colId xmlns:a16="http://schemas.microsoft.com/office/drawing/2014/main" val="2018237541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2747324090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1937099406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1196220282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3798137606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2951606154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3726512867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958112281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1950752412"/>
                    </a:ext>
                  </a:extLst>
                </a:gridCol>
              </a:tblGrid>
              <a:tr h="226799"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/>
                        <a:t>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1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2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3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4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5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6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7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8</a:t>
                      </a:r>
                      <a:endParaRPr lang="ko-KR" altLang="en-US" sz="20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2835581"/>
                  </a:ext>
                </a:extLst>
              </a:tr>
              <a:tr h="306599">
                <a:tc rowSpan="5">
                  <a:txBody>
                    <a:bodyPr/>
                    <a:lstStyle/>
                    <a:p>
                      <a:pPr latinLnBrk="1"/>
                      <a:r>
                        <a:rPr lang="ko-KR" altLang="en-US" sz="180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권</a:t>
                      </a:r>
                      <a:endParaRPr lang="en-US" altLang="ko-KR" sz="18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r>
                        <a:rPr lang="ko-KR" altLang="en-US" sz="180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다</a:t>
                      </a:r>
                      <a:endParaRPr lang="en-US" altLang="ko-KR" sz="18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r>
                        <a:rPr lang="ko-KR" altLang="en-US" sz="180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현</a:t>
                      </a:r>
                      <a:endParaRPr lang="en-US" altLang="ko-KR" sz="18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지형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플레이어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몬스터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3859791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자연물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건물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0914495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50" b="1"/>
                        <a:t>UI, </a:t>
                      </a:r>
                      <a:r>
                        <a:rPr lang="ko-KR" altLang="en-US" sz="1450" b="1"/>
                        <a:t>아이템 제작 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몬스터 리깅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804378"/>
                  </a:ext>
                </a:extLst>
              </a:tr>
              <a:tr h="2749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이펙트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0539284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부가적인 리소스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9185516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A999496-4615-42F6-BFA8-3A3B86DB45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387273"/>
              </p:ext>
            </p:extLst>
          </p:nvPr>
        </p:nvGraphicFramePr>
        <p:xfrm>
          <a:off x="107507" y="2452072"/>
          <a:ext cx="8928989" cy="4145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568">
                  <a:extLst>
                    <a:ext uri="{9D8B030D-6E8A-4147-A177-3AD203B41FA5}">
                      <a16:colId xmlns:a16="http://schemas.microsoft.com/office/drawing/2014/main" val="3859895374"/>
                    </a:ext>
                  </a:extLst>
                </a:gridCol>
                <a:gridCol w="3701893">
                  <a:extLst>
                    <a:ext uri="{9D8B030D-6E8A-4147-A177-3AD203B41FA5}">
                      <a16:colId xmlns:a16="http://schemas.microsoft.com/office/drawing/2014/main" val="2018237541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2747324090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1937099406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1196220282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3798137606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2951606154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3726512867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958112281"/>
                    </a:ext>
                  </a:extLst>
                </a:gridCol>
                <a:gridCol w="594066">
                  <a:extLst>
                    <a:ext uri="{9D8B030D-6E8A-4147-A177-3AD203B41FA5}">
                      <a16:colId xmlns:a16="http://schemas.microsoft.com/office/drawing/2014/main" val="1950752412"/>
                    </a:ext>
                  </a:extLst>
                </a:gridCol>
              </a:tblGrid>
              <a:tr h="226799">
                <a:tc>
                  <a:txBody>
                    <a:bodyPr/>
                    <a:lstStyle/>
                    <a:p>
                      <a:pPr latinLnBrk="1"/>
                      <a:endParaRPr lang="ko-KR" altLang="en-US" sz="20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/>
                        <a:t>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1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2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3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4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5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6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7</a:t>
                      </a:r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8</a:t>
                      </a:r>
                      <a:endParaRPr lang="ko-KR" altLang="en-US" sz="20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2835581"/>
                  </a:ext>
                </a:extLst>
              </a:tr>
              <a:tr h="306599">
                <a:tc rowSpan="12">
                  <a:txBody>
                    <a:bodyPr/>
                    <a:lstStyle/>
                    <a:p>
                      <a:pPr latinLnBrk="1"/>
                      <a:r>
                        <a:rPr lang="ko-KR" altLang="en-US" sz="200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서</a:t>
                      </a:r>
                      <a:endParaRPr lang="en-US" altLang="ko-KR" sz="20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r>
                        <a:rPr lang="ko-KR" altLang="en-US" sz="200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채원</a:t>
                      </a:r>
                      <a:endParaRPr lang="en-US" altLang="ko-KR" sz="20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endParaRPr lang="en-US" altLang="ko-KR" sz="20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r>
                        <a:rPr lang="ko-KR" altLang="en-US" sz="200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성 </a:t>
                      </a:r>
                      <a:endParaRPr lang="en-US" altLang="ko-KR" sz="20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r>
                        <a:rPr lang="ko-KR" altLang="en-US" sz="200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선미 </a:t>
                      </a:r>
                      <a:endParaRPr lang="en-US" altLang="ko-KR" sz="20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endParaRPr lang="en-US" altLang="ko-KR" sz="200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프레임워크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3859791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테셀레이션으로 지형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0914495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오브젝트 배치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804378"/>
                  </a:ext>
                </a:extLst>
              </a:tr>
              <a:tr h="2749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오브젝트의 세이더 조정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0539284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캐릭터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몬스터 애니메이션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9185516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en-US" altLang="ko-KR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컨텐츠 구현 </a:t>
                      </a:r>
                      <a:r>
                        <a:rPr lang="en-US" altLang="ko-KR" sz="1450" b="1"/>
                        <a:t>(</a:t>
                      </a:r>
                      <a:r>
                        <a:rPr lang="ko-KR" altLang="en-US" sz="1450" b="1"/>
                        <a:t>그린존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방사능 수치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밤낮</a:t>
                      </a:r>
                      <a:r>
                        <a:rPr lang="en-US" altLang="ko-KR" sz="1450" b="1"/>
                        <a:t>)</a:t>
                      </a:r>
                      <a:endParaRPr lang="ko-KR" altLang="en-US" sz="145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4475221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en-US" altLang="ko-KR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50" b="1"/>
                        <a:t>UI </a:t>
                      </a:r>
                      <a:r>
                        <a:rPr lang="ko-KR" altLang="en-US" sz="1450" b="1"/>
                        <a:t>구현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미니맵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0499967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en-US" altLang="ko-KR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조명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그림자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9175815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en-US" altLang="ko-KR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충돌처리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725274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en-US" altLang="ko-KR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디버깅</a:t>
                      </a:r>
                      <a:r>
                        <a:rPr lang="en-US" altLang="ko-KR" sz="1450" b="1"/>
                        <a:t>, </a:t>
                      </a:r>
                      <a:r>
                        <a:rPr lang="ko-KR" altLang="en-US" sz="1450" b="1"/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727739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en-US" altLang="ko-KR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이펙트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1695941"/>
                  </a:ext>
                </a:extLst>
              </a:tr>
              <a:tr h="306599">
                <a:tc vMerge="1">
                  <a:txBody>
                    <a:bodyPr/>
                    <a:lstStyle/>
                    <a:p>
                      <a:pPr latinLnBrk="1"/>
                      <a:endParaRPr lang="en-US" altLang="ko-KR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50" b="1"/>
                        <a:t>안개 소프트 파티클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42656"/>
                  </a:ext>
                </a:extLst>
              </a:tr>
            </a:tbl>
          </a:graphicData>
        </a:graphic>
      </p:graphicFrame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BEBCE9CC-AD16-4C34-B2E1-B376567FE062}"/>
              </a:ext>
            </a:extLst>
          </p:cNvPr>
          <p:cNvCxnSpPr/>
          <p:nvPr/>
        </p:nvCxnSpPr>
        <p:spPr>
          <a:xfrm flipV="1">
            <a:off x="6444208" y="4221088"/>
            <a:ext cx="288032" cy="303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14096E5-29CC-44E4-8AC8-DD5088509D3D}"/>
              </a:ext>
            </a:extLst>
          </p:cNvPr>
          <p:cNvSpPr txBox="1"/>
          <p:nvPr/>
        </p:nvSpPr>
        <p:spPr>
          <a:xfrm>
            <a:off x="6660232" y="3909567"/>
            <a:ext cx="1296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rgbClr val="FF0000"/>
                </a:solidFill>
              </a:rPr>
              <a:t>밤낮</a:t>
            </a:r>
            <a:r>
              <a:rPr lang="en-US" altLang="ko-KR">
                <a:solidFill>
                  <a:srgbClr val="FF0000"/>
                </a:solidFill>
              </a:rPr>
              <a:t>..</a:t>
            </a:r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526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87C7B330-E0C4-4F0E-90C0-259E17ECA636}"/>
              </a:ext>
            </a:extLst>
          </p:cNvPr>
          <p:cNvSpPr/>
          <p:nvPr/>
        </p:nvSpPr>
        <p:spPr>
          <a:xfrm>
            <a:off x="1763688" y="2233411"/>
            <a:ext cx="5942447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b="1">
                <a:solidFill>
                  <a:schemeClr val="bg1"/>
                </a:solidFill>
                <a:latin typeface="+mn-ea"/>
              </a:rPr>
              <a:t>데모 영상을 시청 바랍니다</a:t>
            </a:r>
            <a:r>
              <a:rPr lang="en-US" altLang="ko-KR" sz="3600" b="1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071A038-BC58-4846-B819-FEDC891DEB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2" t="3827" r="1544" b="1914"/>
          <a:stretch/>
        </p:blipFill>
        <p:spPr>
          <a:xfrm>
            <a:off x="6010969" y="4216464"/>
            <a:ext cx="1296144" cy="122876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654A37E-68FE-40A1-85D4-29D4E998A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809" y="4216464"/>
            <a:ext cx="1296144" cy="122876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88CBB63-4AED-49A0-9C98-6D7A3DB44C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51" t="15309" r="15225"/>
          <a:stretch/>
        </p:blipFill>
        <p:spPr>
          <a:xfrm>
            <a:off x="7451129" y="4216464"/>
            <a:ext cx="1296144" cy="122876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26B26AE-D202-4DB6-AF84-127ABEE27096}"/>
              </a:ext>
            </a:extLst>
          </p:cNvPr>
          <p:cNvSpPr/>
          <p:nvPr/>
        </p:nvSpPr>
        <p:spPr>
          <a:xfrm>
            <a:off x="5362897" y="5296584"/>
            <a:ext cx="4176464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b="1">
                <a:solidFill>
                  <a:schemeClr val="bg2">
                    <a:lumMod val="90000"/>
                  </a:schemeClr>
                </a:solidFill>
                <a:latin typeface="+mn-ea"/>
              </a:rPr>
              <a:t>쫑</a:t>
            </a:r>
            <a:r>
              <a:rPr lang="ko-KR" altLang="en-US" sz="4400" b="1">
                <a:solidFill>
                  <a:schemeClr val="bg1"/>
                </a:solidFill>
                <a:latin typeface="+mn-ea"/>
              </a:rPr>
              <a:t>  </a:t>
            </a:r>
            <a:r>
              <a:rPr lang="ko-KR" altLang="en-US" sz="4400" b="1">
                <a:solidFill>
                  <a:schemeClr val="accent6">
                    <a:lumMod val="60000"/>
                    <a:lumOff val="40000"/>
                  </a:schemeClr>
                </a:solidFill>
                <a:latin typeface="+mn-ea"/>
              </a:rPr>
              <a:t>꽁</a:t>
            </a:r>
            <a:r>
              <a:rPr lang="ko-KR" altLang="en-US" sz="4400" b="1">
                <a:solidFill>
                  <a:schemeClr val="bg1"/>
                </a:solidFill>
                <a:latin typeface="+mn-ea"/>
              </a:rPr>
              <a:t>  </a:t>
            </a:r>
            <a:r>
              <a:rPr lang="ko-KR" altLang="en-US" sz="4400" b="1">
                <a:solidFill>
                  <a:srgbClr val="FFFF00"/>
                </a:solidFill>
                <a:latin typeface="+mn-ea"/>
              </a:rPr>
              <a:t>아</a:t>
            </a:r>
            <a:r>
              <a:rPr lang="en-US" altLang="ko-KR" sz="4400" b="1">
                <a:solidFill>
                  <a:schemeClr val="bg1"/>
                </a:solidFill>
                <a:latin typeface="+mn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68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90CE49-F7FD-49D8-82A6-1AAD480FCC22}"/>
              </a:ext>
            </a:extLst>
          </p:cNvPr>
          <p:cNvSpPr txBox="1"/>
          <p:nvPr/>
        </p:nvSpPr>
        <p:spPr>
          <a:xfrm>
            <a:off x="597145" y="1870913"/>
            <a:ext cx="3888432" cy="3221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1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r>
              <a:rPr lang="en-US" altLang="ko-KR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개요</a:t>
            </a:r>
            <a:endParaRPr lang="en-US" altLang="ko-KR" sz="2100" b="1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200000"/>
              </a:lnSpc>
            </a:pPr>
            <a:r>
              <a:rPr lang="en-US" altLang="ko-KR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2.</a:t>
            </a:r>
            <a:r>
              <a:rPr lang="ko-KR" altLang="en-US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 게임 조작</a:t>
            </a:r>
            <a:endParaRPr lang="ko-KR" altLang="en-US" sz="21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200000"/>
              </a:lnSpc>
            </a:pPr>
            <a:r>
              <a:rPr lang="en-US" altLang="ko-KR" sz="21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r>
              <a:rPr lang="en-US" altLang="ko-KR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기술요소와 중점연구 분야</a:t>
            </a:r>
            <a:endParaRPr lang="ko-KR" altLang="en-US" sz="21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200000"/>
              </a:lnSpc>
            </a:pPr>
            <a:r>
              <a:rPr lang="en-US" altLang="ko-KR" sz="21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r>
              <a:rPr lang="en-US" altLang="ko-KR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구성원 역할 분담</a:t>
            </a:r>
            <a:endParaRPr lang="en-US" altLang="ko-KR" sz="2100" b="1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200000"/>
              </a:lnSpc>
            </a:pPr>
            <a:r>
              <a:rPr lang="en-US" altLang="ko-KR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5. Git Contributions</a:t>
            </a:r>
            <a:endParaRPr lang="ko-KR" altLang="en-US" sz="21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21931BE-936A-4A86-800A-FB3E75AE2154}"/>
              </a:ext>
            </a:extLst>
          </p:cNvPr>
          <p:cNvSpPr/>
          <p:nvPr/>
        </p:nvSpPr>
        <p:spPr>
          <a:xfrm>
            <a:off x="395536" y="116632"/>
            <a:ext cx="3021169" cy="913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>
                <a:solidFill>
                  <a:prstClr val="white">
                    <a:lumMod val="95000"/>
                  </a:prst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Index</a:t>
            </a:r>
            <a:r>
              <a:rPr lang="ko-KR" altLang="en-US" sz="3300">
                <a:solidFill>
                  <a:prstClr val="white">
                    <a:lumMod val="95000"/>
                  </a:prstClr>
                </a:solidFill>
                <a:latin typeface="양재본목각체M" panose="02020603020101020101" pitchFamily="18" charset="-127"/>
                <a:ea typeface="양재본목각체M" panose="02020603020101020101" pitchFamily="18" charset="-127"/>
              </a:rPr>
              <a:t>      </a:t>
            </a:r>
            <a:endParaRPr lang="en-US" altLang="ko-KR" sz="3300" dirty="0">
              <a:solidFill>
                <a:prstClr val="white">
                  <a:lumMod val="95000"/>
                </a:prstClr>
              </a:solidFill>
              <a:latin typeface="양재본목각체M" panose="02020603020101020101" pitchFamily="18" charset="-127"/>
              <a:ea typeface="양재본목각체M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685310B-A26E-4271-B6FA-C0342531E030}"/>
              </a:ext>
            </a:extLst>
          </p:cNvPr>
          <p:cNvCxnSpPr>
            <a:cxnSpLocks/>
          </p:cNvCxnSpPr>
          <p:nvPr/>
        </p:nvCxnSpPr>
        <p:spPr>
          <a:xfrm>
            <a:off x="237104" y="1268760"/>
            <a:ext cx="866979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1720539-D3DD-4EED-8572-9D22FCA9D517}"/>
              </a:ext>
            </a:extLst>
          </p:cNvPr>
          <p:cNvCxnSpPr>
            <a:cxnSpLocks/>
          </p:cNvCxnSpPr>
          <p:nvPr/>
        </p:nvCxnSpPr>
        <p:spPr>
          <a:xfrm>
            <a:off x="179512" y="6093296"/>
            <a:ext cx="866979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9647595-F7AC-4E2B-A7D3-5ACFC4A0FA25}"/>
              </a:ext>
            </a:extLst>
          </p:cNvPr>
          <p:cNvSpPr txBox="1"/>
          <p:nvPr/>
        </p:nvSpPr>
        <p:spPr>
          <a:xfrm>
            <a:off x="4716016" y="2194078"/>
            <a:ext cx="3888432" cy="257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6. </a:t>
            </a:r>
            <a:r>
              <a:rPr lang="ko-KR" altLang="en-US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개발내용</a:t>
            </a:r>
            <a:endParaRPr lang="ko-KR" altLang="en-US" sz="21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200000"/>
              </a:lnSpc>
            </a:pPr>
            <a:r>
              <a:rPr lang="en-US" altLang="ko-KR" sz="21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r>
              <a:rPr lang="en-US" altLang="ko-KR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21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문제점 및 보완책</a:t>
            </a:r>
            <a:endParaRPr lang="en-US" altLang="ko-KR" sz="21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200000"/>
              </a:lnSpc>
            </a:pPr>
            <a:r>
              <a:rPr lang="en-US" altLang="ko-KR" sz="2100" b="1" dirty="0">
                <a:solidFill>
                  <a:schemeClr val="bg1">
                    <a:lumMod val="85000"/>
                  </a:schemeClr>
                </a:solidFill>
                <a:latin typeface="+mj-ea"/>
              </a:rPr>
              <a:t>8</a:t>
            </a:r>
            <a:r>
              <a:rPr lang="en-US" altLang="ko-KR" sz="2100" b="1">
                <a:solidFill>
                  <a:schemeClr val="bg1">
                    <a:lumMod val="85000"/>
                  </a:schemeClr>
                </a:solidFill>
                <a:latin typeface="+mj-ea"/>
              </a:rPr>
              <a:t>. </a:t>
            </a:r>
            <a:r>
              <a:rPr lang="ko-KR" altLang="en-US" sz="2100" b="1">
                <a:solidFill>
                  <a:schemeClr val="bg1">
                    <a:lumMod val="85000"/>
                  </a:schemeClr>
                </a:solidFill>
                <a:latin typeface="+mj-ea"/>
              </a:rPr>
              <a:t>향후 계획</a:t>
            </a:r>
            <a:endParaRPr lang="en-US" altLang="ko-KR" sz="2100" b="1">
              <a:solidFill>
                <a:schemeClr val="bg1">
                  <a:lumMod val="85000"/>
                </a:schemeClr>
              </a:solidFill>
              <a:latin typeface="+mj-ea"/>
            </a:endParaRPr>
          </a:p>
          <a:p>
            <a:pPr>
              <a:lnSpc>
                <a:spcPct val="200000"/>
              </a:lnSpc>
            </a:pPr>
            <a:r>
              <a:rPr lang="en-US" altLang="ko-KR" sz="2100" b="1">
                <a:solidFill>
                  <a:schemeClr val="bg1">
                    <a:lumMod val="85000"/>
                  </a:schemeClr>
                </a:solidFill>
                <a:latin typeface="+mj-ea"/>
              </a:rPr>
              <a:t>9. </a:t>
            </a:r>
            <a:r>
              <a:rPr lang="ko-KR" altLang="en-US" sz="2100" b="1">
                <a:solidFill>
                  <a:schemeClr val="bg1">
                    <a:lumMod val="85000"/>
                  </a:schemeClr>
                </a:solidFill>
                <a:latin typeface="+mj-ea"/>
              </a:rPr>
              <a:t>향후 개발일정</a:t>
            </a:r>
            <a:endParaRPr lang="en-US" altLang="ko-KR" sz="2100" b="1">
              <a:solidFill>
                <a:schemeClr val="bg1">
                  <a:lumMod val="85000"/>
                </a:schemeClr>
              </a:solidFill>
              <a:latin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8413E43-89D3-4E3D-A800-B8E16E4883B3}"/>
              </a:ext>
            </a:extLst>
          </p:cNvPr>
          <p:cNvCxnSpPr>
            <a:cxnSpLocks/>
          </p:cNvCxnSpPr>
          <p:nvPr/>
        </p:nvCxnSpPr>
        <p:spPr>
          <a:xfrm flipH="1">
            <a:off x="4514407" y="1942921"/>
            <a:ext cx="2" cy="3430295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080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5148064" y="4421768"/>
            <a:ext cx="3764070" cy="1758879"/>
            <a:chOff x="1198382" y="1772668"/>
            <a:chExt cx="6840506" cy="175887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E7D777A-34B7-4F8D-8E75-8A97CD7F63B3}"/>
                </a:ext>
              </a:extLst>
            </p:cNvPr>
            <p:cNvSpPr txBox="1"/>
            <p:nvPr/>
          </p:nvSpPr>
          <p:spPr>
            <a:xfrm>
              <a:off x="1198382" y="1772668"/>
              <a:ext cx="2148193" cy="1758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장르</a:t>
              </a:r>
              <a:r>
                <a:rPr lang="en-US" altLang="ko-KR" sz="20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:     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인원</a:t>
              </a:r>
              <a:r>
                <a:rPr lang="en-US" altLang="ko-KR" sz="20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:     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플랫폼</a:t>
              </a:r>
              <a:r>
                <a:rPr lang="en-US" altLang="ko-KR" sz="20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:   </a:t>
              </a:r>
            </a:p>
            <a:p>
              <a:pPr>
                <a:lnSpc>
                  <a:spcPct val="150000"/>
                </a:lnSpc>
              </a:pPr>
              <a:endParaRPr lang="ko-KR" altLang="en-US" sz="14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E7D777A-34B7-4F8D-8E75-8A97CD7F63B3}"/>
                </a:ext>
              </a:extLst>
            </p:cNvPr>
            <p:cNvSpPr txBox="1"/>
            <p:nvPr/>
          </p:nvSpPr>
          <p:spPr>
            <a:xfrm>
              <a:off x="2968094" y="1772668"/>
              <a:ext cx="5070794" cy="1758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b="1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삼인칭 백뷰 액션</a:t>
              </a:r>
              <a:endParaRPr lang="en-US" altLang="ko-KR" sz="2000" b="1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싱글 플레이</a:t>
              </a:r>
              <a:endParaRPr lang="en-US" altLang="ko-KR" sz="2000" b="1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b="1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Windows</a:t>
              </a:r>
              <a:endParaRPr lang="en-US" altLang="ko-KR" sz="2000" b="1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endParaRPr lang="ko-KR" altLang="en-US" sz="1400" dirty="0"/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0DD9A78-CD94-4638-A91D-A7DD1B6DD1CD}"/>
              </a:ext>
            </a:extLst>
          </p:cNvPr>
          <p:cNvSpPr/>
          <p:nvPr/>
        </p:nvSpPr>
        <p:spPr>
          <a:xfrm>
            <a:off x="284913" y="-28963"/>
            <a:ext cx="3021169" cy="913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>
                <a:solidFill>
                  <a:prstClr val="white">
                    <a:lumMod val="95000"/>
                  </a:prst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개요</a:t>
            </a:r>
            <a:r>
              <a:rPr lang="ko-KR" altLang="en-US" sz="3300">
                <a:solidFill>
                  <a:prstClr val="white">
                    <a:lumMod val="95000"/>
                  </a:prstClr>
                </a:solidFill>
                <a:latin typeface="양재본목각체M" panose="02020603020101020101" pitchFamily="18" charset="-127"/>
                <a:ea typeface="양재본목각체M" panose="02020603020101020101" pitchFamily="18" charset="-127"/>
              </a:rPr>
              <a:t>      </a:t>
            </a:r>
            <a:endParaRPr lang="en-US" altLang="ko-KR" sz="3300" dirty="0">
              <a:solidFill>
                <a:prstClr val="white">
                  <a:lumMod val="95000"/>
                </a:prstClr>
              </a:solidFill>
              <a:latin typeface="양재본목각체M" panose="02020603020101020101" pitchFamily="18" charset="-127"/>
              <a:ea typeface="양재본목각체M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C98CC69-6E88-4A75-B3A5-F73E2166EDB7}"/>
              </a:ext>
            </a:extLst>
          </p:cNvPr>
          <p:cNvSpPr/>
          <p:nvPr/>
        </p:nvSpPr>
        <p:spPr>
          <a:xfrm>
            <a:off x="571262" y="1556792"/>
            <a:ext cx="7709927" cy="956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>
                <a:solidFill>
                  <a:schemeClr val="bg1">
                    <a:lumMod val="85000"/>
                  </a:schemeClr>
                </a:solidFill>
                <a:latin typeface="+mn-ea"/>
              </a:rPr>
              <a:t>방사능으로 오염된 환경에서</a:t>
            </a:r>
            <a:endParaRPr lang="en-US" altLang="ko-KR" sz="2000" b="1">
              <a:solidFill>
                <a:schemeClr val="bg1">
                  <a:lumMod val="85000"/>
                </a:schemeClr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>
                <a:solidFill>
                  <a:schemeClr val="bg1">
                    <a:lumMod val="85000"/>
                  </a:schemeClr>
                </a:solidFill>
                <a:latin typeface="+mn-ea"/>
              </a:rPr>
              <a:t>나쁜 실험으로 흉악하게 변형된 동물들을 정화시키자</a:t>
            </a:r>
            <a:endParaRPr lang="en-US" altLang="ko-KR" sz="2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3E04C0E-0722-47DD-9073-255FA9369D48}"/>
              </a:ext>
            </a:extLst>
          </p:cNvPr>
          <p:cNvCxnSpPr/>
          <p:nvPr/>
        </p:nvCxnSpPr>
        <p:spPr>
          <a:xfrm>
            <a:off x="467544" y="1340768"/>
            <a:ext cx="8208912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497206BB-AB76-4887-992F-F2AE39D3568B}"/>
              </a:ext>
            </a:extLst>
          </p:cNvPr>
          <p:cNvCxnSpPr/>
          <p:nvPr/>
        </p:nvCxnSpPr>
        <p:spPr>
          <a:xfrm>
            <a:off x="445021" y="2780928"/>
            <a:ext cx="8208912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실외, 표지판, 어두운, 거리이(가) 표시된 사진&#10;&#10;자동 생성된 설명">
            <a:extLst>
              <a:ext uri="{FF2B5EF4-FFF2-40B4-BE49-F238E27FC236}">
                <a16:creationId xmlns:a16="http://schemas.microsoft.com/office/drawing/2014/main" id="{04DD3C03-C790-48BF-9D70-1F46F0DE77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93" y="3057057"/>
            <a:ext cx="4104456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637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79512" y="1484784"/>
            <a:ext cx="6552728" cy="3384376"/>
            <a:chOff x="467544" y="1611610"/>
            <a:chExt cx="6978561" cy="2868211"/>
          </a:xfrm>
        </p:grpSpPr>
        <p:pic>
          <p:nvPicPr>
            <p:cNvPr id="13" name="그림 12" descr="텍스트이(가) 표시된 사진&#10;&#10;자동 생성된 설명">
              <a:extLst>
                <a:ext uri="{FF2B5EF4-FFF2-40B4-BE49-F238E27FC236}">
                  <a16:creationId xmlns:a16="http://schemas.microsoft.com/office/drawing/2014/main" id="{D5F5FF3F-792D-4291-86ED-1F4ADC3CF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544" y="1968338"/>
              <a:ext cx="2020942" cy="1320877"/>
            </a:xfrm>
            <a:prstGeom prst="rect">
              <a:avLst/>
            </a:prstGeom>
          </p:spPr>
        </p:pic>
        <p:pic>
          <p:nvPicPr>
            <p:cNvPr id="12" name="Picture 2" descr="spacebar png에 대한 이미지 검색결과">
              <a:extLst>
                <a:ext uri="{FF2B5EF4-FFF2-40B4-BE49-F238E27FC236}">
                  <a16:creationId xmlns:a16="http://schemas.microsoft.com/office/drawing/2014/main" id="{DFD25A15-2CBC-431F-B179-FCD0F242FF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4941" y="2786559"/>
              <a:ext cx="2177666" cy="347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Shape 148">
              <a:extLst>
                <a:ext uri="{FF2B5EF4-FFF2-40B4-BE49-F238E27FC236}">
                  <a16:creationId xmlns:a16="http://schemas.microsoft.com/office/drawing/2014/main" id="{250A962D-B290-4209-9A3E-84DFAB8EACA5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67544" y="1611610"/>
              <a:ext cx="6978561" cy="28682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" name="Shape 149">
              <a:extLst>
                <a:ext uri="{FF2B5EF4-FFF2-40B4-BE49-F238E27FC236}">
                  <a16:creationId xmlns:a16="http://schemas.microsoft.com/office/drawing/2014/main" id="{77753EE1-C5FF-40C9-9347-358A7EAB6BA6}"/>
                </a:ext>
              </a:extLst>
            </p:cNvPr>
            <p:cNvSpPr/>
            <p:nvPr/>
          </p:nvSpPr>
          <p:spPr>
            <a:xfrm>
              <a:off x="1786895" y="2747707"/>
              <a:ext cx="502664" cy="463419"/>
            </a:xfrm>
            <a:prstGeom prst="rect">
              <a:avLst/>
            </a:prstGeom>
            <a:solidFill>
              <a:srgbClr val="FFC000">
                <a:alpha val="44705"/>
              </a:srgbClr>
            </a:solidFill>
            <a:ln>
              <a:noFill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Shape 149">
              <a:extLst>
                <a:ext uri="{FF2B5EF4-FFF2-40B4-BE49-F238E27FC236}">
                  <a16:creationId xmlns:a16="http://schemas.microsoft.com/office/drawing/2014/main" id="{77753EE1-C5FF-40C9-9347-358A7EAB6BA6}"/>
                </a:ext>
              </a:extLst>
            </p:cNvPr>
            <p:cNvSpPr/>
            <p:nvPr/>
          </p:nvSpPr>
          <p:spPr>
            <a:xfrm>
              <a:off x="2245901" y="2747707"/>
              <a:ext cx="502664" cy="463419"/>
            </a:xfrm>
            <a:prstGeom prst="rect">
              <a:avLst/>
            </a:prstGeom>
            <a:solidFill>
              <a:srgbClr val="FFC000">
                <a:alpha val="44705"/>
              </a:srgbClr>
            </a:solidFill>
            <a:ln>
              <a:noFill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Shape 149">
              <a:extLst>
                <a:ext uri="{FF2B5EF4-FFF2-40B4-BE49-F238E27FC236}">
                  <a16:creationId xmlns:a16="http://schemas.microsoft.com/office/drawing/2014/main" id="{77753EE1-C5FF-40C9-9347-358A7EAB6BA6}"/>
                </a:ext>
              </a:extLst>
            </p:cNvPr>
            <p:cNvSpPr/>
            <p:nvPr/>
          </p:nvSpPr>
          <p:spPr>
            <a:xfrm>
              <a:off x="1361491" y="2768097"/>
              <a:ext cx="502664" cy="463419"/>
            </a:xfrm>
            <a:prstGeom prst="rect">
              <a:avLst/>
            </a:prstGeom>
            <a:solidFill>
              <a:srgbClr val="FFC000">
                <a:alpha val="44705"/>
              </a:srgbClr>
            </a:solidFill>
            <a:ln>
              <a:noFill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Shape 149">
              <a:extLst>
                <a:ext uri="{FF2B5EF4-FFF2-40B4-BE49-F238E27FC236}">
                  <a16:creationId xmlns:a16="http://schemas.microsoft.com/office/drawing/2014/main" id="{77753EE1-C5FF-40C9-9347-358A7EAB6BA6}"/>
                </a:ext>
              </a:extLst>
            </p:cNvPr>
            <p:cNvSpPr/>
            <p:nvPr/>
          </p:nvSpPr>
          <p:spPr>
            <a:xfrm>
              <a:off x="1683543" y="2252134"/>
              <a:ext cx="502664" cy="463419"/>
            </a:xfrm>
            <a:prstGeom prst="rect">
              <a:avLst/>
            </a:prstGeom>
            <a:solidFill>
              <a:srgbClr val="FFC000">
                <a:alpha val="44705"/>
              </a:srgbClr>
            </a:solidFill>
            <a:ln>
              <a:noFill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Shape 150">
              <a:extLst>
                <a:ext uri="{FF2B5EF4-FFF2-40B4-BE49-F238E27FC236}">
                  <a16:creationId xmlns:a16="http://schemas.microsoft.com/office/drawing/2014/main" id="{2F69A410-3A70-4990-B3BB-1CD7D6D74F12}"/>
                </a:ext>
              </a:extLst>
            </p:cNvPr>
            <p:cNvSpPr/>
            <p:nvPr/>
          </p:nvSpPr>
          <p:spPr>
            <a:xfrm>
              <a:off x="2289559" y="3657987"/>
              <a:ext cx="2786497" cy="436568"/>
            </a:xfrm>
            <a:prstGeom prst="rect">
              <a:avLst/>
            </a:prstGeom>
            <a:solidFill>
              <a:srgbClr val="5982CB">
                <a:alpha val="44705"/>
              </a:srgbClr>
            </a:solidFill>
            <a:ln>
              <a:noFill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192" y="1918657"/>
            <a:ext cx="1953495" cy="1953495"/>
          </a:xfrm>
          <a:prstGeom prst="rect">
            <a:avLst/>
          </a:prstGeom>
        </p:spPr>
      </p:pic>
      <p:sp>
        <p:nvSpPr>
          <p:cNvPr id="32" name="Shape 150">
            <a:extLst>
              <a:ext uri="{FF2B5EF4-FFF2-40B4-BE49-F238E27FC236}">
                <a16:creationId xmlns:a16="http://schemas.microsoft.com/office/drawing/2014/main" id="{989E2677-4F3E-41F5-8D1A-8EA153F31B6A}"/>
              </a:ext>
            </a:extLst>
          </p:cNvPr>
          <p:cNvSpPr/>
          <p:nvPr/>
        </p:nvSpPr>
        <p:spPr>
          <a:xfrm>
            <a:off x="7430740" y="2460645"/>
            <a:ext cx="512215" cy="486366"/>
          </a:xfrm>
          <a:prstGeom prst="rect">
            <a:avLst/>
          </a:prstGeom>
          <a:solidFill>
            <a:srgbClr val="C00000">
              <a:alpha val="44705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Shape 154">
            <a:extLst>
              <a:ext uri="{FF2B5EF4-FFF2-40B4-BE49-F238E27FC236}">
                <a16:creationId xmlns:a16="http://schemas.microsoft.com/office/drawing/2014/main" id="{FD218F80-ADBD-48B1-A455-575DA2777114}"/>
              </a:ext>
            </a:extLst>
          </p:cNvPr>
          <p:cNvSpPr/>
          <p:nvPr/>
        </p:nvSpPr>
        <p:spPr>
          <a:xfrm>
            <a:off x="8003987" y="2460645"/>
            <a:ext cx="544538" cy="486366"/>
          </a:xfrm>
          <a:prstGeom prst="rect">
            <a:avLst/>
          </a:prstGeom>
          <a:solidFill>
            <a:srgbClr val="92D050">
              <a:alpha val="44705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Shape 149">
            <a:extLst>
              <a:ext uri="{FF2B5EF4-FFF2-40B4-BE49-F238E27FC236}">
                <a16:creationId xmlns:a16="http://schemas.microsoft.com/office/drawing/2014/main" id="{77753EE1-C5FF-40C9-9347-358A7EAB6BA6}"/>
              </a:ext>
            </a:extLst>
          </p:cNvPr>
          <p:cNvSpPr/>
          <p:nvPr/>
        </p:nvSpPr>
        <p:spPr>
          <a:xfrm>
            <a:off x="946365" y="5181105"/>
            <a:ext cx="471991" cy="515133"/>
          </a:xfrm>
          <a:prstGeom prst="rect">
            <a:avLst/>
          </a:prstGeom>
          <a:solidFill>
            <a:srgbClr val="FFC000">
              <a:alpha val="44705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Shape 150">
            <a:extLst>
              <a:ext uri="{FF2B5EF4-FFF2-40B4-BE49-F238E27FC236}">
                <a16:creationId xmlns:a16="http://schemas.microsoft.com/office/drawing/2014/main" id="{2F69A410-3A70-4990-B3BB-1CD7D6D74F12}"/>
              </a:ext>
            </a:extLst>
          </p:cNvPr>
          <p:cNvSpPr/>
          <p:nvPr/>
        </p:nvSpPr>
        <p:spPr>
          <a:xfrm>
            <a:off x="2634808" y="5163698"/>
            <a:ext cx="497329" cy="515133"/>
          </a:xfrm>
          <a:prstGeom prst="rect">
            <a:avLst/>
          </a:prstGeom>
          <a:solidFill>
            <a:srgbClr val="5982CB">
              <a:alpha val="44705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Shape 150">
            <a:extLst>
              <a:ext uri="{FF2B5EF4-FFF2-40B4-BE49-F238E27FC236}">
                <a16:creationId xmlns:a16="http://schemas.microsoft.com/office/drawing/2014/main" id="{989E2677-4F3E-41F5-8D1A-8EA153F31B6A}"/>
              </a:ext>
            </a:extLst>
          </p:cNvPr>
          <p:cNvSpPr/>
          <p:nvPr/>
        </p:nvSpPr>
        <p:spPr>
          <a:xfrm>
            <a:off x="4825857" y="5173073"/>
            <a:ext cx="497237" cy="515133"/>
          </a:xfrm>
          <a:prstGeom prst="rect">
            <a:avLst/>
          </a:prstGeom>
          <a:solidFill>
            <a:srgbClr val="C00000">
              <a:alpha val="44705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154">
            <a:extLst>
              <a:ext uri="{FF2B5EF4-FFF2-40B4-BE49-F238E27FC236}">
                <a16:creationId xmlns:a16="http://schemas.microsoft.com/office/drawing/2014/main" id="{FD218F80-ADBD-48B1-A455-575DA2777114}"/>
              </a:ext>
            </a:extLst>
          </p:cNvPr>
          <p:cNvSpPr/>
          <p:nvPr/>
        </p:nvSpPr>
        <p:spPr>
          <a:xfrm>
            <a:off x="946365" y="5956574"/>
            <a:ext cx="474390" cy="486366"/>
          </a:xfrm>
          <a:prstGeom prst="rect">
            <a:avLst/>
          </a:prstGeom>
          <a:solidFill>
            <a:srgbClr val="92D050">
              <a:alpha val="44705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51007" y="5256628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이동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213768" y="523732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정화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538429" y="6016784"/>
            <a:ext cx="1420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카메라 회전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381723" y="523732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공격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42" name="Shape 150">
            <a:extLst>
              <a:ext uri="{FF2B5EF4-FFF2-40B4-BE49-F238E27FC236}">
                <a16:creationId xmlns:a16="http://schemas.microsoft.com/office/drawing/2014/main" id="{E39C1777-7AC0-430A-A135-0B1A01DC800F}"/>
              </a:ext>
            </a:extLst>
          </p:cNvPr>
          <p:cNvSpPr/>
          <p:nvPr/>
        </p:nvSpPr>
        <p:spPr>
          <a:xfrm>
            <a:off x="900353" y="2370736"/>
            <a:ext cx="452910" cy="478657"/>
          </a:xfrm>
          <a:prstGeom prst="rect">
            <a:avLst/>
          </a:prstGeom>
          <a:solidFill>
            <a:srgbClr val="00B0F0">
              <a:alpha val="44705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Shape 150">
            <a:extLst>
              <a:ext uri="{FF2B5EF4-FFF2-40B4-BE49-F238E27FC236}">
                <a16:creationId xmlns:a16="http://schemas.microsoft.com/office/drawing/2014/main" id="{E39C1777-7AC0-430A-A135-0B1A01DC800F}"/>
              </a:ext>
            </a:extLst>
          </p:cNvPr>
          <p:cNvSpPr/>
          <p:nvPr/>
        </p:nvSpPr>
        <p:spPr>
          <a:xfrm>
            <a:off x="3119464" y="5962122"/>
            <a:ext cx="471991" cy="478657"/>
          </a:xfrm>
          <a:prstGeom prst="rect">
            <a:avLst/>
          </a:prstGeom>
          <a:solidFill>
            <a:srgbClr val="00B0F0">
              <a:alpha val="44705"/>
            </a:srgbClr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30069" y="601678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상호작용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597041" y="4683909"/>
            <a:ext cx="270397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1</a:t>
            </a:r>
            <a:endParaRPr lang="ko-KR" altLang="en-US" sz="12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8668415" y="3733652"/>
            <a:ext cx="270397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2</a:t>
            </a:r>
            <a:endParaRPr lang="ko-KR" altLang="en-US" sz="1200" b="1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635B2589-FB7A-4DC7-8BAC-37F9150AADFD}"/>
              </a:ext>
            </a:extLst>
          </p:cNvPr>
          <p:cNvSpPr/>
          <p:nvPr/>
        </p:nvSpPr>
        <p:spPr>
          <a:xfrm>
            <a:off x="228642" y="-25426"/>
            <a:ext cx="3021169" cy="913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>
                <a:solidFill>
                  <a:prstClr val="white">
                    <a:lumMod val="95000"/>
                  </a:prst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조작법</a:t>
            </a:r>
            <a:r>
              <a:rPr lang="ko-KR" altLang="en-US" sz="3300">
                <a:solidFill>
                  <a:prstClr val="white">
                    <a:lumMod val="95000"/>
                  </a:prstClr>
                </a:solidFill>
                <a:latin typeface="양재본목각체M" panose="02020603020101020101" pitchFamily="18" charset="-127"/>
                <a:ea typeface="양재본목각체M" panose="02020603020101020101" pitchFamily="18" charset="-127"/>
              </a:rPr>
              <a:t>      </a:t>
            </a:r>
            <a:endParaRPr lang="en-US" altLang="ko-KR" sz="3300" dirty="0">
              <a:solidFill>
                <a:prstClr val="white">
                  <a:lumMod val="95000"/>
                </a:prstClr>
              </a:solidFill>
              <a:latin typeface="양재본목각체M" panose="02020603020101020101" pitchFamily="18" charset="-127"/>
              <a:ea typeface="양재본목각체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9362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8B209CA-16EA-47DA-91E0-7A1FBFA99DC9}"/>
              </a:ext>
            </a:extLst>
          </p:cNvPr>
          <p:cNvSpPr/>
          <p:nvPr/>
        </p:nvSpPr>
        <p:spPr>
          <a:xfrm>
            <a:off x="251520" y="17920"/>
            <a:ext cx="7704856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>
                <a:solidFill>
                  <a:prstClr val="white">
                    <a:lumMod val="95000"/>
                  </a:prst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기술적 요소와 중점 연구 분야</a:t>
            </a:r>
            <a:r>
              <a:rPr lang="ko-KR" altLang="en-US" sz="3300">
                <a:solidFill>
                  <a:prstClr val="white">
                    <a:lumMod val="95000"/>
                  </a:prstClr>
                </a:solidFill>
                <a:latin typeface="양재본목각체M" panose="02020603020101020101" pitchFamily="18" charset="-127"/>
                <a:ea typeface="양재본목각체M" panose="02020603020101020101" pitchFamily="18" charset="-127"/>
              </a:rPr>
              <a:t>      </a:t>
            </a:r>
            <a:endParaRPr lang="en-US" altLang="ko-KR" sz="3300" dirty="0">
              <a:solidFill>
                <a:prstClr val="white">
                  <a:lumMod val="95000"/>
                </a:prstClr>
              </a:solidFill>
              <a:latin typeface="양재본목각체M" panose="02020603020101020101" pitchFamily="18" charset="-127"/>
              <a:ea typeface="양재본목각체M" panose="02020603020101020101" pitchFamily="18" charset="-127"/>
            </a:endParaRP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9FBA79BB-DDD1-45F3-AF90-4AE0D5B038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750672"/>
              </p:ext>
            </p:extLst>
          </p:nvPr>
        </p:nvGraphicFramePr>
        <p:xfrm>
          <a:off x="467544" y="1988840"/>
          <a:ext cx="8280921" cy="38164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1917">
                  <a:extLst>
                    <a:ext uri="{9D8B030D-6E8A-4147-A177-3AD203B41FA5}">
                      <a16:colId xmlns:a16="http://schemas.microsoft.com/office/drawing/2014/main" val="1017330581"/>
                    </a:ext>
                  </a:extLst>
                </a:gridCol>
                <a:gridCol w="5490891">
                  <a:extLst>
                    <a:ext uri="{9D8B030D-6E8A-4147-A177-3AD203B41FA5}">
                      <a16:colId xmlns:a16="http://schemas.microsoft.com/office/drawing/2014/main" val="2831609033"/>
                    </a:ext>
                  </a:extLst>
                </a:gridCol>
                <a:gridCol w="1008113">
                  <a:extLst>
                    <a:ext uri="{9D8B030D-6E8A-4147-A177-3AD203B41FA5}">
                      <a16:colId xmlns:a16="http://schemas.microsoft.com/office/drawing/2014/main" val="854255553"/>
                    </a:ext>
                  </a:extLst>
                </a:gridCol>
              </a:tblGrid>
              <a:tr h="7557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bg1"/>
                          </a:solidFill>
                        </a:rPr>
                        <a:t>종류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bg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bg1"/>
                          </a:solidFill>
                        </a:rPr>
                        <a:t>구현 </a:t>
                      </a:r>
                      <a:endParaRPr lang="en-US" altLang="ko-KR" sz="200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2000">
                          <a:solidFill>
                            <a:schemeClr val="bg1"/>
                          </a:solidFill>
                        </a:rPr>
                        <a:t>여부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2602512"/>
                  </a:ext>
                </a:extLst>
              </a:tr>
              <a:tr h="51011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>
                          <a:solidFill>
                            <a:schemeClr val="bg1"/>
                          </a:solidFill>
                        </a:rPr>
                        <a:t>중점연구 분야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>
                          <a:solidFill>
                            <a:schemeClr val="bg1"/>
                          </a:solidFill>
                          <a:latin typeface="+mn-ea"/>
                        </a:rPr>
                        <a:t>Compute</a:t>
                      </a:r>
                      <a:r>
                        <a:rPr lang="ko-KR" altLang="en-US" sz="1800" b="0">
                          <a:solidFill>
                            <a:schemeClr val="bg1"/>
                          </a:solidFill>
                          <a:latin typeface="+mn-ea"/>
                        </a:rPr>
                        <a:t> </a:t>
                      </a:r>
                      <a:r>
                        <a:rPr lang="en-US" altLang="ko-KR" sz="1800" b="0">
                          <a:solidFill>
                            <a:schemeClr val="bg1"/>
                          </a:solidFill>
                          <a:latin typeface="+mn-ea"/>
                        </a:rPr>
                        <a:t>Shader</a:t>
                      </a:r>
                      <a:r>
                        <a:rPr lang="ko-KR" altLang="en-US" sz="1800" b="0">
                          <a:solidFill>
                            <a:schemeClr val="bg1"/>
                          </a:solidFill>
                          <a:latin typeface="+mn-ea"/>
                        </a:rPr>
                        <a:t>를 활용한 파티클 이펙트 </a:t>
                      </a:r>
                      <a:endParaRPr lang="ko-KR" altLang="en-US" sz="1800" b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64418"/>
                  </a:ext>
                </a:extLst>
              </a:tr>
              <a:tr h="5101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>
                          <a:solidFill>
                            <a:schemeClr val="bg1"/>
                          </a:solidFill>
                          <a:latin typeface="+mn-ea"/>
                        </a:rPr>
                        <a:t>Multi</a:t>
                      </a:r>
                      <a:r>
                        <a:rPr lang="ko-KR" altLang="en-US" sz="1800" b="0">
                          <a:solidFill>
                            <a:schemeClr val="bg1"/>
                          </a:solidFill>
                          <a:latin typeface="+mn-ea"/>
                        </a:rPr>
                        <a:t> </a:t>
                      </a:r>
                      <a:r>
                        <a:rPr lang="en-US" altLang="ko-KR" sz="1800" b="0">
                          <a:solidFill>
                            <a:schemeClr val="bg1"/>
                          </a:solidFill>
                          <a:latin typeface="+mn-ea"/>
                        </a:rPr>
                        <a:t>Render</a:t>
                      </a:r>
                      <a:r>
                        <a:rPr lang="ko-KR" altLang="en-US" sz="1800" b="0">
                          <a:solidFill>
                            <a:schemeClr val="bg1"/>
                          </a:solidFill>
                          <a:latin typeface="+mn-ea"/>
                        </a:rPr>
                        <a:t> </a:t>
                      </a:r>
                      <a:r>
                        <a:rPr lang="en-US" altLang="ko-KR" sz="1800" b="0">
                          <a:solidFill>
                            <a:schemeClr val="bg1"/>
                          </a:solidFill>
                          <a:latin typeface="+mn-ea"/>
                        </a:rPr>
                        <a:t>Target</a:t>
                      </a:r>
                      <a:r>
                        <a:rPr lang="ko-KR" altLang="en-US" sz="1800" b="0">
                          <a:solidFill>
                            <a:schemeClr val="bg1"/>
                          </a:solidFill>
                          <a:latin typeface="+mn-ea"/>
                        </a:rPr>
                        <a:t>을 이용한 그림자와 화면 보정</a:t>
                      </a:r>
                      <a:endParaRPr lang="ko-KR" altLang="en-US" sz="1800" b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>
                          <a:solidFill>
                            <a:schemeClr val="bg1"/>
                          </a:solidFill>
                        </a:rPr>
                        <a:t>O</a:t>
                      </a:r>
                      <a:endParaRPr lang="ko-KR" altLang="en-US" sz="2400" b="1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9873462"/>
                  </a:ext>
                </a:extLst>
              </a:tr>
              <a:tr h="510115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bg1"/>
                          </a:solidFill>
                        </a:rPr>
                        <a:t>기술적 요소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</a:rPr>
                        <a:t>물결 표현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>
                          <a:solidFill>
                            <a:schemeClr val="bg1"/>
                          </a:solidFill>
                        </a:rPr>
                        <a:t>O</a:t>
                      </a:r>
                      <a:endParaRPr lang="ko-KR" altLang="en-US" sz="2400" b="1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6856605"/>
                  </a:ext>
                </a:extLst>
              </a:tr>
              <a:tr h="5101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>
                          <a:solidFill>
                            <a:schemeClr val="bg1"/>
                          </a:solidFill>
                        </a:rPr>
                        <a:t>시간의 흐름에 따른 밤 낮의 변화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b="1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020445"/>
                  </a:ext>
                </a:extLst>
              </a:tr>
              <a:tr h="5101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>
                          <a:solidFill>
                            <a:schemeClr val="bg1"/>
                          </a:solidFill>
                        </a:rPr>
                        <a:t>거리에 따른 안개효과 </a:t>
                      </a:r>
                      <a:r>
                        <a:rPr lang="en-US" altLang="ko-KR" sz="180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800">
                          <a:solidFill>
                            <a:schemeClr val="bg1"/>
                          </a:solidFill>
                        </a:rPr>
                        <a:t>소프트 파티클</a:t>
                      </a:r>
                      <a:r>
                        <a:rPr lang="en-US" altLang="ko-KR" sz="180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>
                          <a:solidFill>
                            <a:schemeClr val="bg1"/>
                          </a:solidFill>
                        </a:rPr>
                        <a:t>O</a:t>
                      </a:r>
                      <a:endParaRPr lang="ko-KR" altLang="en-US" sz="2400" b="1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01097"/>
                  </a:ext>
                </a:extLst>
              </a:tr>
              <a:tr h="5101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>
                          <a:solidFill>
                            <a:schemeClr val="bg1"/>
                          </a:solidFill>
                        </a:rPr>
                        <a:t>미니맵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bg1"/>
                          </a:solidFill>
                        </a:rPr>
                        <a:t>O</a:t>
                      </a:r>
                      <a:endParaRPr lang="ko-KR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36195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4816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8B209CA-16EA-47DA-91E0-7A1FBFA99DC9}"/>
              </a:ext>
            </a:extLst>
          </p:cNvPr>
          <p:cNvSpPr/>
          <p:nvPr/>
        </p:nvSpPr>
        <p:spPr>
          <a:xfrm>
            <a:off x="251520" y="17920"/>
            <a:ext cx="7704856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>
                <a:solidFill>
                  <a:prstClr val="white">
                    <a:lumMod val="95000"/>
                  </a:prstClr>
                </a:solidFill>
                <a:latin typeface="양재본목각체M" panose="02020603020101020101" pitchFamily="18" charset="-127"/>
                <a:ea typeface="한컴 윤고딕 250" panose="02020603020101020101" pitchFamily="18" charset="-127"/>
              </a:rPr>
              <a:t>구성원 역할 분담</a:t>
            </a:r>
            <a:endParaRPr lang="en-US" altLang="ko-KR" sz="3300" dirty="0">
              <a:solidFill>
                <a:prstClr val="white">
                  <a:lumMod val="95000"/>
                </a:prstClr>
              </a:solidFill>
              <a:latin typeface="양재본목각체M" panose="02020603020101020101" pitchFamily="18" charset="-127"/>
              <a:ea typeface="양재본목각체M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04603D5-ACCC-4FF2-9930-12EB9D2597C7}"/>
              </a:ext>
            </a:extLst>
          </p:cNvPr>
          <p:cNvSpPr/>
          <p:nvPr/>
        </p:nvSpPr>
        <p:spPr>
          <a:xfrm>
            <a:off x="272587" y="980728"/>
            <a:ext cx="2252540" cy="5749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권다현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(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그래픽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)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353699" y="1621782"/>
            <a:ext cx="4342856" cy="48013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chemeClr val="bg1"/>
                </a:solidFill>
              </a:rPr>
              <a:t>메쉬</a:t>
            </a:r>
            <a:r>
              <a:rPr lang="ko-KR" altLang="en-US" sz="2400" dirty="0">
                <a:solidFill>
                  <a:schemeClr val="bg1"/>
                </a:solidFill>
              </a:rPr>
              <a:t> 및 </a:t>
            </a:r>
            <a:r>
              <a:rPr lang="ko-KR" altLang="en-US" sz="2400" dirty="0" err="1">
                <a:solidFill>
                  <a:schemeClr val="bg1"/>
                </a:solidFill>
              </a:rPr>
              <a:t>텍스쳐</a:t>
            </a:r>
            <a:r>
              <a:rPr lang="ko-KR" altLang="en-US" sz="2400" dirty="0">
                <a:solidFill>
                  <a:schemeClr val="bg1"/>
                </a:solidFill>
              </a:rPr>
              <a:t> 제작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</a:rPr>
              <a:t>애니메이션 제작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chemeClr val="bg1"/>
                </a:solidFill>
              </a:rPr>
              <a:t>파티클</a:t>
            </a:r>
            <a:r>
              <a:rPr lang="ko-KR" altLang="en-US" sz="2400" dirty="0">
                <a:solidFill>
                  <a:schemeClr val="bg1"/>
                </a:solidFill>
              </a:rPr>
              <a:t> 제작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</a:rPr>
              <a:t>UI </a:t>
            </a:r>
            <a:r>
              <a:rPr lang="ko-KR" altLang="en-US" sz="2400" dirty="0">
                <a:solidFill>
                  <a:schemeClr val="bg1"/>
                </a:solidFill>
              </a:rPr>
              <a:t>제작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chemeClr val="bg1"/>
                </a:solidFill>
              </a:rPr>
              <a:t>스카이박스</a:t>
            </a: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</a:rPr>
              <a:t>텍스쳐</a:t>
            </a:r>
            <a:r>
              <a:rPr lang="ko-KR" altLang="en-US" sz="2400" dirty="0">
                <a:solidFill>
                  <a:schemeClr val="bg1"/>
                </a:solidFill>
              </a:rPr>
              <a:t> 제작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</a:rPr>
              <a:t>오브젝트 배치 </a:t>
            </a:r>
            <a:r>
              <a:rPr lang="en-US" altLang="ko-KR" sz="2400" dirty="0">
                <a:solidFill>
                  <a:schemeClr val="bg1"/>
                </a:solidFill>
              </a:rPr>
              <a:t>( with Unity 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E7698A3-BC60-4508-A5E3-C8D8A2657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5269" y="188640"/>
            <a:ext cx="1296144" cy="122876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F7AA920-F9F0-4FAB-8A8E-9A7441BE5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771620"/>
            <a:ext cx="4342857" cy="220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24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8B209CA-16EA-47DA-91E0-7A1FBFA99DC9}"/>
              </a:ext>
            </a:extLst>
          </p:cNvPr>
          <p:cNvSpPr/>
          <p:nvPr/>
        </p:nvSpPr>
        <p:spPr>
          <a:xfrm>
            <a:off x="251520" y="17920"/>
            <a:ext cx="7704856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>
                <a:solidFill>
                  <a:prstClr val="white">
                    <a:lumMod val="95000"/>
                  </a:prstClr>
                </a:solidFill>
                <a:latin typeface="양재본목각체M" panose="02020603020101020101" pitchFamily="18" charset="-127"/>
                <a:ea typeface="한컴 윤고딕 250" panose="02020603020101020101" pitchFamily="18" charset="-127"/>
              </a:rPr>
              <a:t>구성원 역할 분담</a:t>
            </a:r>
            <a:endParaRPr lang="en-US" altLang="ko-KR" sz="3300" dirty="0">
              <a:solidFill>
                <a:prstClr val="white">
                  <a:lumMod val="95000"/>
                </a:prstClr>
              </a:solidFill>
              <a:latin typeface="양재본목각체M" panose="02020603020101020101" pitchFamily="18" charset="-127"/>
              <a:ea typeface="양재본목각체M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04603D5-ACCC-4FF2-9930-12EB9D2597C7}"/>
              </a:ext>
            </a:extLst>
          </p:cNvPr>
          <p:cNvSpPr/>
          <p:nvPr/>
        </p:nvSpPr>
        <p:spPr>
          <a:xfrm>
            <a:off x="272587" y="980728"/>
            <a:ext cx="2252540" cy="5749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권다현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(</a:t>
            </a:r>
            <a:r>
              <a:rPr lang="ko-KR" altLang="en-US" sz="24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그래픽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E7698A3-BC60-4508-A5E3-C8D8A2657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5269" y="188640"/>
            <a:ext cx="1296144" cy="122876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409DE60-6578-454F-827E-89C93009B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293" y="1629070"/>
            <a:ext cx="8871413" cy="506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31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8B209CA-16EA-47DA-91E0-7A1FBFA99DC9}"/>
              </a:ext>
            </a:extLst>
          </p:cNvPr>
          <p:cNvSpPr/>
          <p:nvPr/>
        </p:nvSpPr>
        <p:spPr>
          <a:xfrm>
            <a:off x="251520" y="17920"/>
            <a:ext cx="7704856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>
                <a:solidFill>
                  <a:prstClr val="white">
                    <a:lumMod val="95000"/>
                  </a:prstClr>
                </a:solidFill>
                <a:latin typeface="양재본목각체M" panose="02020603020101020101" pitchFamily="18" charset="-127"/>
                <a:ea typeface="한컴 윤고딕 250" panose="02020603020101020101" pitchFamily="18" charset="-127"/>
              </a:rPr>
              <a:t>구성원 역할 분담</a:t>
            </a:r>
            <a:endParaRPr lang="en-US" altLang="ko-KR" sz="3300" dirty="0">
              <a:solidFill>
                <a:prstClr val="white">
                  <a:lumMod val="95000"/>
                </a:prstClr>
              </a:solidFill>
              <a:latin typeface="양재본목각체M" panose="02020603020101020101" pitchFamily="18" charset="-127"/>
              <a:ea typeface="양재본목각체M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04603D5-ACCC-4FF2-9930-12EB9D2597C7}"/>
              </a:ext>
            </a:extLst>
          </p:cNvPr>
          <p:cNvSpPr/>
          <p:nvPr/>
        </p:nvSpPr>
        <p:spPr>
          <a:xfrm>
            <a:off x="4283968" y="338930"/>
            <a:ext cx="3980578" cy="5749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>
                <a:solidFill>
                  <a:schemeClr val="bg1">
                    <a:lumMod val="85000"/>
                  </a:schemeClr>
                </a:solidFill>
                <a:latin typeface="+mn-ea"/>
              </a:rPr>
              <a:t>서채원</a:t>
            </a:r>
            <a:r>
              <a:rPr lang="en-US" altLang="ko-KR" sz="2400" b="1">
                <a:solidFill>
                  <a:schemeClr val="bg1">
                    <a:lumMod val="85000"/>
                  </a:schemeClr>
                </a:solidFill>
                <a:latin typeface="+mn-ea"/>
              </a:rPr>
              <a:t>, </a:t>
            </a:r>
            <a:r>
              <a:rPr lang="ko-KR" altLang="en-US" sz="2400" b="1">
                <a:solidFill>
                  <a:schemeClr val="bg1">
                    <a:lumMod val="85000"/>
                  </a:schemeClr>
                </a:solidFill>
                <a:latin typeface="+mn-ea"/>
              </a:rPr>
              <a:t>성선미</a:t>
            </a:r>
            <a:r>
              <a:rPr lang="en-US" altLang="ko-KR" sz="2400" b="1">
                <a:solidFill>
                  <a:schemeClr val="bg1">
                    <a:lumMod val="85000"/>
                  </a:schemeClr>
                </a:solidFill>
                <a:latin typeface="+mn-ea"/>
              </a:rPr>
              <a:t>(</a:t>
            </a:r>
            <a:r>
              <a:rPr lang="ko-KR" altLang="en-US" sz="2400" b="1">
                <a:solidFill>
                  <a:schemeClr val="bg1">
                    <a:lumMod val="85000"/>
                  </a:schemeClr>
                </a:solidFill>
                <a:latin typeface="+mn-ea"/>
              </a:rPr>
              <a:t>클라이언트</a:t>
            </a:r>
            <a:r>
              <a:rPr lang="en-US" altLang="ko-KR" sz="2400" b="1">
                <a:solidFill>
                  <a:schemeClr val="bg1">
                    <a:lumMod val="85000"/>
                  </a:schemeClr>
                </a:solidFill>
                <a:latin typeface="+mn-ea"/>
              </a:rPr>
              <a:t>)</a:t>
            </a:r>
          </a:p>
        </p:txBody>
      </p:sp>
      <p:graphicFrame>
        <p:nvGraphicFramePr>
          <p:cNvPr id="6" name="표 8">
            <a:extLst>
              <a:ext uri="{FF2B5EF4-FFF2-40B4-BE49-F238E27FC236}">
                <a16:creationId xmlns:a16="http://schemas.microsoft.com/office/drawing/2014/main" id="{C0F9A465-91AD-44A2-8EEB-ED354F4E4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636432"/>
              </p:ext>
            </p:extLst>
          </p:nvPr>
        </p:nvGraphicFramePr>
        <p:xfrm>
          <a:off x="467544" y="1198197"/>
          <a:ext cx="7992888" cy="5155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6444">
                  <a:extLst>
                    <a:ext uri="{9D8B030D-6E8A-4147-A177-3AD203B41FA5}">
                      <a16:colId xmlns:a16="http://schemas.microsoft.com/office/drawing/2014/main" val="3189502690"/>
                    </a:ext>
                  </a:extLst>
                </a:gridCol>
                <a:gridCol w="3996444">
                  <a:extLst>
                    <a:ext uri="{9D8B030D-6E8A-4147-A177-3AD203B41FA5}">
                      <a16:colId xmlns:a16="http://schemas.microsoft.com/office/drawing/2014/main" val="3326957790"/>
                    </a:ext>
                  </a:extLst>
                </a:gridCol>
              </a:tblGrid>
              <a:tr h="862651"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2800">
                          <a:solidFill>
                            <a:schemeClr val="bg1"/>
                          </a:solidFill>
                        </a:rPr>
                        <a:t>        서채원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800">
                          <a:solidFill>
                            <a:schemeClr val="bg1"/>
                          </a:solidFill>
                        </a:rPr>
                        <a:t>      성선미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7934437"/>
                  </a:ext>
                </a:extLst>
              </a:tr>
              <a:tr h="180165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충돌처리 </a:t>
                      </a:r>
                      <a:endParaRPr lang="en-US" altLang="ko-KR" b="1">
                        <a:solidFill>
                          <a:schemeClr val="bg1"/>
                        </a:solidFill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소프트 파티클 </a:t>
                      </a:r>
                      <a:endParaRPr lang="en-US" altLang="ko-KR" b="1">
                        <a:solidFill>
                          <a:schemeClr val="bg1"/>
                        </a:solidFill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미니맵</a:t>
                      </a:r>
                      <a:endParaRPr lang="en-US" altLang="ko-KR" b="1">
                        <a:solidFill>
                          <a:schemeClr val="bg1"/>
                        </a:solidFill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몬스터 행동패턴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</a:rPr>
                        <a:t>UI 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구현</a:t>
                      </a:r>
                      <a:endParaRPr lang="en-US" altLang="ko-KR" b="1">
                        <a:solidFill>
                          <a:schemeClr val="bg1"/>
                        </a:solidFill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그림자</a:t>
                      </a:r>
                      <a:endParaRPr lang="en-US" altLang="ko-KR" b="1">
                        <a:solidFill>
                          <a:schemeClr val="bg1"/>
                        </a:solidFill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물</a:t>
                      </a:r>
                      <a:r>
                        <a:rPr lang="en-US" altLang="ko-KR" b="1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불</a:t>
                      </a:r>
                      <a:r>
                        <a:rPr lang="en-US" altLang="ko-KR" b="1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안개 </a:t>
                      </a:r>
                      <a:r>
                        <a:rPr lang="en-US" altLang="ko-KR" b="1">
                          <a:solidFill>
                            <a:schemeClr val="bg1"/>
                          </a:solidFill>
                        </a:rPr>
                        <a:t>Shader</a:t>
                      </a:r>
                      <a:endParaRPr lang="ko-KR" altLang="en-US" b="1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5861880"/>
                  </a:ext>
                </a:extLst>
              </a:tr>
              <a:tr h="2490813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en-US" altLang="ko-KR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64639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278A7B22-D8D6-4378-9F63-7CC400CBF2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52" t="3827" r="1544" b="1914"/>
          <a:stretch/>
        </p:blipFill>
        <p:spPr>
          <a:xfrm>
            <a:off x="2915816" y="1135026"/>
            <a:ext cx="985915" cy="93465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4B11CA9-09C7-446E-A069-EC49F17B7A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51" t="15309" r="15225"/>
          <a:stretch/>
        </p:blipFill>
        <p:spPr>
          <a:xfrm>
            <a:off x="5004048" y="1124298"/>
            <a:ext cx="985915" cy="9346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83AB1B0-A0B4-4F7E-9DF3-39D1D27B556A}"/>
              </a:ext>
            </a:extLst>
          </p:cNvPr>
          <p:cNvSpPr txBox="1"/>
          <p:nvPr/>
        </p:nvSpPr>
        <p:spPr>
          <a:xfrm>
            <a:off x="760140" y="3933056"/>
            <a:ext cx="3528392" cy="2220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bg1"/>
                </a:solidFill>
              </a:rPr>
              <a:t>프레임 워크 </a:t>
            </a:r>
            <a:endParaRPr lang="en-US" altLang="ko-KR" b="1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bg1"/>
                </a:solidFill>
              </a:rPr>
              <a:t>터레인 테셀레이션</a:t>
            </a:r>
            <a:endParaRPr lang="en-US" altLang="ko-KR" b="1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bg1"/>
                </a:solidFill>
              </a:rPr>
              <a:t>지연 조명 </a:t>
            </a:r>
            <a:endParaRPr lang="en-US" altLang="ko-KR" b="1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bg1"/>
                </a:solidFill>
              </a:rPr>
              <a:t>애니메이션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ABC66F-5C8C-4DB8-8D05-AC50AAC16CCE}"/>
              </a:ext>
            </a:extLst>
          </p:cNvPr>
          <p:cNvSpPr txBox="1"/>
          <p:nvPr/>
        </p:nvSpPr>
        <p:spPr>
          <a:xfrm>
            <a:off x="4712490" y="4210055"/>
            <a:ext cx="3528392" cy="1666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b="1">
                <a:solidFill>
                  <a:schemeClr val="bg1"/>
                </a:solidFill>
              </a:rPr>
              <a:t>Multi Render Target</a:t>
            </a:r>
            <a:r>
              <a:rPr lang="ko-KR" altLang="en-US" b="1">
                <a:solidFill>
                  <a:schemeClr val="bg1"/>
                </a:solidFill>
              </a:rPr>
              <a:t> </a:t>
            </a:r>
            <a:endParaRPr lang="en-US" altLang="ko-KR" b="1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bg1"/>
                </a:solidFill>
              </a:rPr>
              <a:t>게임 컨텐츠</a:t>
            </a:r>
            <a:endParaRPr lang="en-US" altLang="ko-KR" b="1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bg1"/>
                </a:solidFill>
              </a:rPr>
              <a:t>유니티 맵툴 활용</a:t>
            </a:r>
          </a:p>
        </p:txBody>
      </p:sp>
    </p:spTree>
    <p:extLst>
      <p:ext uri="{BB962C8B-B14F-4D97-AF65-F5344CB8AC3E}">
        <p14:creationId xmlns:p14="http://schemas.microsoft.com/office/powerpoint/2010/main" val="2439739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61DAAF1D-FEB4-42C5-B93A-F34F28EEFD6C}"/>
              </a:ext>
            </a:extLst>
          </p:cNvPr>
          <p:cNvSpPr/>
          <p:nvPr/>
        </p:nvSpPr>
        <p:spPr>
          <a:xfrm>
            <a:off x="251520" y="1052736"/>
            <a:ext cx="5083261" cy="5559866"/>
          </a:xfrm>
          <a:prstGeom prst="rect">
            <a:avLst/>
          </a:prstGeom>
          <a:solidFill>
            <a:srgbClr val="30C0B9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8B209CA-16EA-47DA-91E0-7A1FBFA99DC9}"/>
              </a:ext>
            </a:extLst>
          </p:cNvPr>
          <p:cNvSpPr/>
          <p:nvPr/>
        </p:nvSpPr>
        <p:spPr>
          <a:xfrm>
            <a:off x="150205" y="19075"/>
            <a:ext cx="5184576" cy="907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>
                <a:solidFill>
                  <a:prstClr val="white">
                    <a:lumMod val="95000"/>
                  </a:prstClr>
                </a:solidFill>
                <a:latin typeface="양재본목각체M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4000" b="1">
                <a:solidFill>
                  <a:prstClr val="white">
                    <a:lumMod val="95000"/>
                  </a:prstClr>
                </a:solidFill>
                <a:latin typeface="Consolas" panose="020B0609020204030204" pitchFamily="49" charset="0"/>
                <a:ea typeface="한컴 윤고딕 250" panose="02020603020101020101" pitchFamily="18" charset="-127"/>
              </a:rPr>
              <a:t>Git Contributions</a:t>
            </a:r>
            <a:endParaRPr lang="en-US" altLang="ko-KR" sz="3300" b="1" dirty="0">
              <a:solidFill>
                <a:prstClr val="white">
                  <a:lumMod val="95000"/>
                </a:prstClr>
              </a:solidFill>
              <a:latin typeface="Consolas" panose="020B0609020204030204" pitchFamily="49" charset="0"/>
              <a:ea typeface="양재본목각체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12EEFFC-48CB-4ED3-8AF8-22879EB0C9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758"/>
          <a:stretch/>
        </p:blipFill>
        <p:spPr>
          <a:xfrm>
            <a:off x="395536" y="1412776"/>
            <a:ext cx="4693914" cy="252028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063D8F7-C1EF-4F07-A0DD-58817B8FC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2880" y="4581129"/>
            <a:ext cx="3168352" cy="203147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F31D045-6B13-42E6-985D-CA22F56010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2879" y="2425726"/>
            <a:ext cx="3181747" cy="201128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BB90D3-DCD8-4B6B-91B9-9A4240C98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2880" y="270324"/>
            <a:ext cx="3181746" cy="20112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135131-2FDE-49EE-AF3E-6D662B9791E2}"/>
              </a:ext>
            </a:extLst>
          </p:cNvPr>
          <p:cNvSpPr txBox="1"/>
          <p:nvPr/>
        </p:nvSpPr>
        <p:spPr>
          <a:xfrm>
            <a:off x="472132" y="4457221"/>
            <a:ext cx="34050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/>
              <a:t>Dahyun_gwon    : </a:t>
            </a:r>
            <a:r>
              <a:rPr lang="ko-KR" altLang="en-US" sz="2000" b="1"/>
              <a:t>권 다현 </a:t>
            </a:r>
            <a:endParaRPr lang="en-US" altLang="ko-KR" sz="2000" b="1"/>
          </a:p>
          <a:p>
            <a:endParaRPr lang="en-US" altLang="ko-KR" sz="2000" b="1"/>
          </a:p>
          <a:p>
            <a:r>
              <a:rPr lang="en-US" altLang="ko-KR" sz="2000" b="1"/>
              <a:t>Codnsj81           : </a:t>
            </a:r>
            <a:r>
              <a:rPr lang="ko-KR" altLang="en-US" sz="2000" b="1"/>
              <a:t>서 채원 </a:t>
            </a:r>
            <a:endParaRPr lang="en-US" altLang="ko-KR" sz="2000" b="1"/>
          </a:p>
          <a:p>
            <a:endParaRPr lang="en-US" altLang="ko-KR" sz="2000" b="1"/>
          </a:p>
          <a:p>
            <a:r>
              <a:rPr lang="en-US" altLang="ko-KR" sz="2000" b="1"/>
              <a:t>AhnaGeneral      : </a:t>
            </a:r>
            <a:r>
              <a:rPr lang="ko-KR" altLang="en-US" sz="2000" b="1"/>
              <a:t>성 선미</a:t>
            </a:r>
          </a:p>
        </p:txBody>
      </p:sp>
    </p:spTree>
    <p:extLst>
      <p:ext uri="{BB962C8B-B14F-4D97-AF65-F5344CB8AC3E}">
        <p14:creationId xmlns:p14="http://schemas.microsoft.com/office/powerpoint/2010/main" val="383116085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5963</TotalTime>
  <Words>551</Words>
  <Application>Microsoft Office PowerPoint</Application>
  <PresentationFormat>화면 슬라이드 쇼(4:3)</PresentationFormat>
  <Paragraphs>206</Paragraphs>
  <Slides>13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HY헤드라인M</vt:lpstr>
      <vt:lpstr>맑은 고딕</vt:lpstr>
      <vt:lpstr>양재본목각체M</vt:lpstr>
      <vt:lpstr>한컴 윤고딕 250</vt:lpstr>
      <vt:lpstr>Arial</vt:lpstr>
      <vt:lpstr>Consolas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왕별의 P  P  T 이야기</dc:title>
  <dc:creator>HOME</dc:creator>
  <cp:lastModifiedBy>성선미</cp:lastModifiedBy>
  <cp:revision>265</cp:revision>
  <dcterms:created xsi:type="dcterms:W3CDTF">2016-10-28T15:58:08Z</dcterms:created>
  <dcterms:modified xsi:type="dcterms:W3CDTF">2020-05-06T14:14:43Z</dcterms:modified>
</cp:coreProperties>
</file>